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8"/>
  </p:handoutMasterIdLst>
  <p:sldIdLst>
    <p:sldId id="2219" r:id="rId3"/>
    <p:sldId id="2230" r:id="rId5"/>
    <p:sldId id="2234" r:id="rId6"/>
    <p:sldId id="2233" r:id="rId7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 userDrawn="1">
          <p15:clr>
            <a:srgbClr val="A4A3A4"/>
          </p15:clr>
        </p15:guide>
        <p15:guide id="2" orient="horz" pos="547" userDrawn="1">
          <p15:clr>
            <a:srgbClr val="A4A3A4"/>
          </p15:clr>
        </p15:guide>
        <p15:guide id="3" orient="horz" pos="3971" userDrawn="1">
          <p15:clr>
            <a:srgbClr val="A4A3A4"/>
          </p15:clr>
        </p15:guide>
        <p15:guide id="4" orient="horz" pos="949" userDrawn="1">
          <p15:clr>
            <a:srgbClr val="A4A3A4"/>
          </p15:clr>
        </p15:guide>
        <p15:guide id="5" pos="5910" userDrawn="1">
          <p15:clr>
            <a:srgbClr val="A4A3A4"/>
          </p15:clr>
        </p15:guide>
        <p15:guide id="6" pos="3712" userDrawn="1">
          <p15:clr>
            <a:srgbClr val="A4A3A4"/>
          </p15:clr>
        </p15:guide>
        <p15:guide id="7" pos="2389" userDrawn="1">
          <p15:clr>
            <a:srgbClr val="A4A3A4"/>
          </p15:clr>
        </p15:guide>
        <p15:guide id="8" pos="288" userDrawn="1">
          <p15:clr>
            <a:srgbClr val="A4A3A4"/>
          </p15:clr>
        </p15:guide>
        <p15:guide id="9" pos="392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 xianyang" initials="lx" lastIdx="1" clrIdx="0"/>
  <p:cmAuthor id="2" name="huashi" initials="h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FFFFFF"/>
    <a:srgbClr val="254061"/>
    <a:srgbClr val="870006"/>
    <a:srgbClr val="F2E7E7"/>
    <a:srgbClr val="E3CCCC"/>
    <a:srgbClr val="B2ADAD"/>
    <a:srgbClr val="FFA3A3"/>
    <a:srgbClr val="A1A4AE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19" autoAdjust="0"/>
    <p:restoredTop sz="94994" autoAdjust="0"/>
  </p:normalViewPr>
  <p:slideViewPr>
    <p:cSldViewPr snapToGrid="0" showGuides="1">
      <p:cViewPr varScale="1">
        <p:scale>
          <a:sx n="104" d="100"/>
          <a:sy n="104" d="100"/>
        </p:scale>
        <p:origin x="1032" y="114"/>
      </p:cViewPr>
      <p:guideLst>
        <p:guide orient="horz" pos="2154"/>
        <p:guide orient="horz" pos="547"/>
        <p:guide orient="horz" pos="3971"/>
        <p:guide orient="horz" pos="949"/>
        <p:guide pos="5910"/>
        <p:guide pos="3712"/>
        <p:guide pos="2389"/>
        <p:guide pos="288"/>
        <p:guide pos="3923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7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031DB-7D9C-4B1E-9E9E-8E867CE3EE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5538C3-CAA0-4D05-91E8-C4588922EF6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7EC99-18BD-4BAC-BAED-1B02EE6F2C7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96292-B2D5-4F2A-9CA1-CAA0DA7A99F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96292-B2D5-4F2A-9CA1-CAA0DA7A99F9}" type="slidenum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96292-B2D5-4F2A-9CA1-CAA0DA7A99F9}" type="slidenum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96292-B2D5-4F2A-9CA1-CAA0DA7A99F9}" type="slidenum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96292-B2D5-4F2A-9CA1-CAA0DA7A99F9}" type="slidenum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11480" y="6590347"/>
            <a:ext cx="1203960" cy="267970"/>
          </a:xfrm>
        </p:spPr>
        <p:txBody>
          <a:bodyPr/>
          <a:lstStyle>
            <a:lvl1pPr algn="ctr">
              <a:defRPr/>
            </a:lvl1pPr>
          </a:lstStyle>
          <a:p>
            <a:fld id="{90F55B75-13FB-481D-BD02-45E01CC33EBA}" type="datetime1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612880" y="6604952"/>
            <a:ext cx="579120" cy="253048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AB52FBE4-8489-4B15-8311-E678FA6E7442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48D9-A249-478A-99B9-FFF04497BBAB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53A9F-F362-4526-83ED-29A194B17F5D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10515600" cy="1325563"/>
          </a:xfrm>
          <a:prstGeom prst="rect">
            <a:avLst/>
          </a:prstGeom>
        </p:spPr>
        <p:txBody>
          <a:bodyPr lIns="108850" tIns="54425" rIns="108850" bIns="54425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6F41-5BC3-4DFB-8E77-708EAA59F74D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3E64-637D-458C-903F-BC227F23A43D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C6A3-37FB-46B3-A1F6-9AAFF578A490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18739-AA2E-409E-90EF-C87FB66D6977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58B6F-1C15-4A77-B696-1445F4903574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FE3C-8949-44FF-924D-345608CDE286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F1F6-649C-4861-A5F1-0A78527F8FC8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5946-E16F-401C-BCE3-18EB3FE8DEB6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8BC59-3AA1-419C-880F-F11E41B1B234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38950"/>
            <a:chOff x="0" y="0"/>
            <a:chExt cx="12192000" cy="6838950"/>
          </a:xfrm>
        </p:grpSpPr>
        <p:grpSp>
          <p:nvGrpSpPr>
            <p:cNvPr id="9" name="组合 8"/>
            <p:cNvGrpSpPr/>
            <p:nvPr/>
          </p:nvGrpSpPr>
          <p:grpSpPr>
            <a:xfrm>
              <a:off x="0" y="6613077"/>
              <a:ext cx="12192000" cy="225873"/>
              <a:chOff x="0" y="6613077"/>
              <a:chExt cx="12192000" cy="225873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3627120" y="6613077"/>
                <a:ext cx="8564880" cy="211328"/>
                <a:chOff x="3627120" y="560832"/>
                <a:chExt cx="8564880" cy="211328"/>
              </a:xfrm>
            </p:grpSpPr>
            <p:sp>
              <p:nvSpPr>
                <p:cNvPr id="22" name="矩形 21"/>
                <p:cNvSpPr/>
                <p:nvPr/>
              </p:nvSpPr>
              <p:spPr>
                <a:xfrm>
                  <a:off x="3884677" y="560832"/>
                  <a:ext cx="8307323" cy="211328"/>
                </a:xfrm>
                <a:prstGeom prst="rect">
                  <a:avLst/>
                </a:prstGeom>
                <a:solidFill>
                  <a:srgbClr val="87000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直角三角形 22"/>
                <p:cNvSpPr/>
                <p:nvPr/>
              </p:nvSpPr>
              <p:spPr>
                <a:xfrm flipH="1">
                  <a:off x="3627120" y="560832"/>
                  <a:ext cx="257557" cy="211328"/>
                </a:xfrm>
                <a:prstGeom prst="rtTriangle">
                  <a:avLst/>
                </a:prstGeom>
                <a:solidFill>
                  <a:srgbClr val="87000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>
                <a:off x="0" y="6838950"/>
                <a:ext cx="12192000" cy="0"/>
              </a:xfrm>
              <a:prstGeom prst="line">
                <a:avLst/>
              </a:prstGeom>
              <a:ln w="38100">
                <a:solidFill>
                  <a:srgbClr val="87000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组合 11"/>
            <p:cNvGrpSpPr/>
            <p:nvPr/>
          </p:nvGrpSpPr>
          <p:grpSpPr>
            <a:xfrm>
              <a:off x="0" y="0"/>
              <a:ext cx="12192000" cy="772160"/>
              <a:chOff x="0" y="0"/>
              <a:chExt cx="12192000" cy="772160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0" y="0"/>
                <a:ext cx="12192000" cy="772160"/>
              </a:xfrm>
              <a:prstGeom prst="rect">
                <a:avLst/>
              </a:prstGeom>
              <a:solidFill>
                <a:srgbClr val="8700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3627120" y="560832"/>
                <a:ext cx="8564880" cy="211328"/>
                <a:chOff x="3627120" y="560832"/>
                <a:chExt cx="8564880" cy="211328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3884677" y="560832"/>
                  <a:ext cx="8307323" cy="2113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直角三角形 18"/>
                <p:cNvSpPr/>
                <p:nvPr/>
              </p:nvSpPr>
              <p:spPr>
                <a:xfrm flipH="1">
                  <a:off x="3627120" y="560832"/>
                  <a:ext cx="257557" cy="21132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15" name="图片 14"/>
              <p:cNvPicPr>
                <a:picLocks noChangeAspect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62" t="12018" r="3317" b="13492"/>
              <a:stretch>
                <a:fillRect/>
              </a:stretch>
            </p:blipFill>
            <p:spPr>
              <a:xfrm>
                <a:off x="118872" y="36576"/>
                <a:ext cx="3172968" cy="667512"/>
              </a:xfrm>
              <a:prstGeom prst="rect">
                <a:avLst/>
              </a:prstGeom>
            </p:spPr>
          </p:pic>
          <p:sp>
            <p:nvSpPr>
              <p:cNvPr id="17" name="文本框 8"/>
              <p:cNvSpPr txBox="1"/>
              <p:nvPr/>
            </p:nvSpPr>
            <p:spPr>
              <a:xfrm>
                <a:off x="3594396" y="49286"/>
                <a:ext cx="8307323" cy="4914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6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申报情况</a:t>
                </a:r>
                <a:endParaRPr lang="zh-CN" altLang="en-US" sz="2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TextBox 4"/>
          <p:cNvSpPr txBox="1"/>
          <p:nvPr/>
        </p:nvSpPr>
        <p:spPr>
          <a:xfrm>
            <a:off x="722195" y="1368200"/>
            <a:ext cx="10751740" cy="583565"/>
          </a:xfrm>
          <a:prstGeom prst="rect">
            <a:avLst/>
          </a:prstGeom>
          <a:noFill/>
        </p:spPr>
        <p:txBody>
          <a:bodyPr>
            <a:spAutoFit/>
          </a:bodyPr>
          <a:p>
            <a:pPr marR="0" algn="ctr" defTabSz="914400" eaLnBrk="0" hangingPunct="0">
              <a:buClrTx/>
              <a:buSzTx/>
              <a:buFontTx/>
              <a:defRPr/>
            </a:pPr>
            <a:r>
              <a:rPr lang="zh-CN" altLang="en-US" sz="3200" b="1" noProof="1">
                <a:solidFill>
                  <a:srgbClr val="B10000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+mn-cs"/>
                <a:sym typeface="+mn-ea"/>
              </a:rPr>
              <a:t>航天学院</a:t>
            </a:r>
            <a:r>
              <a:rPr kumimoji="0" lang="zh-CN" altLang="en-US" sz="3200" b="1" kern="1200" cap="none" spc="200" normalizeH="0" baseline="0" noProof="0" dirty="0">
                <a:solidFill>
                  <a:schemeClr val="tx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申报情况如下：</a:t>
            </a:r>
            <a:endParaRPr kumimoji="0" lang="en-US" altLang="zh-CN" sz="3200" b="1" kern="1200" cap="none" spc="200" normalizeH="0" baseline="0" noProof="0" dirty="0">
              <a:solidFill>
                <a:schemeClr val="tx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ea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255520" y="2199005"/>
          <a:ext cx="7452000" cy="4041775"/>
        </p:xfrm>
        <a:graphic>
          <a:graphicData uri="http://schemas.openxmlformats.org/drawingml/2006/table">
            <a:tbl>
              <a:tblPr firstRow="1" bandRow="1"/>
              <a:tblGrid>
                <a:gridCol w="1080000"/>
                <a:gridCol w="1944000"/>
                <a:gridCol w="1440000"/>
                <a:gridCol w="2988000"/>
              </a:tblGrid>
              <a:tr h="781685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SG" altLang="en-US" sz="20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序号</a:t>
                      </a:r>
                      <a:endParaRPr lang="zh-SG" altLang="en-US" sz="20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526" marR="9526" marT="9530" marB="0" anchor="ctr">
                    <a:lnL>
                      <a:noFill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SG" altLang="en-US" sz="20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姓名</a:t>
                      </a:r>
                      <a:endParaRPr lang="zh-SG" altLang="en-US" sz="20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526" marR="9526" marT="9530" marB="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SG" altLang="en-US" sz="20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出生年月</a:t>
                      </a:r>
                      <a:endParaRPr lang="zh-SG" altLang="en-US" sz="20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526" marR="9526" marT="9530" marB="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SG" altLang="en-US" sz="20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申报岗位</a:t>
                      </a:r>
                      <a:endParaRPr lang="zh-SG" altLang="en-US" sz="20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526" marR="9526" marT="9530" marB="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</a:tr>
              <a:tr h="648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SG" sz="2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en-US" altLang="zh-SG" sz="2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526" marR="9526" marT="9530" marB="0" anchor="ctr">
                    <a:lnL>
                      <a:noFill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李四</a:t>
                      </a:r>
                      <a:endParaRPr lang="zh-CN" altLang="en-US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1993.02</a:t>
                      </a:r>
                      <a:endParaRPr lang="en-US" altLang="zh-CN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sym typeface="+mn-ea"/>
                        </a:rPr>
                        <a:t>讲席教授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sym typeface="+mn-ea"/>
                        </a:rPr>
                        <a:t>(</a:t>
                      </a: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sym typeface="+mn-ea"/>
                        </a:rPr>
                        <a:t>长期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sym typeface="+mn-ea"/>
                        </a:rPr>
                        <a:t>/</a:t>
                      </a: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sym typeface="+mn-ea"/>
                        </a:rPr>
                        <a:t>短期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sym typeface="+mn-ea"/>
                        </a:rPr>
                        <a:t>)</a:t>
                      </a:r>
                      <a:endParaRPr lang="en-US" altLang="zh-CN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SG" sz="2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en-US" altLang="zh-SG" sz="2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526" marR="9526" marT="9530" marB="0" anchor="ctr">
                    <a:lnL>
                      <a:noFill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李四</a:t>
                      </a:r>
                      <a:endParaRPr lang="zh-CN" altLang="en-US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1993.02</a:t>
                      </a:r>
                      <a:endParaRPr lang="en-US" altLang="zh-CN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长聘三岗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</a:t>
                      </a: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级教授</a:t>
                      </a:r>
                      <a:endParaRPr lang="zh-CN" altLang="en-US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SG" sz="2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altLang="zh-SG" sz="2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526" marR="9526" marT="9530" marB="0" anchor="ctr">
                    <a:lnL>
                      <a:noFill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20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帕西西尼</a:t>
                      </a:r>
                      <a:r>
                        <a:rPr lang="en-US" sz="20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·阿列格</a:t>
                      </a:r>
                      <a:endParaRPr lang="en-US" sz="20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Pasichnyi Oleg</a:t>
                      </a:r>
                      <a:endParaRPr lang="zh-CN" altLang="en-US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1993.02</a:t>
                      </a:r>
                      <a:endParaRPr lang="en-US" altLang="zh-CN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研究员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/</a:t>
                      </a: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副研究员</a:t>
                      </a:r>
                      <a:endParaRPr lang="zh-CN" altLang="en-US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SG" sz="2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en-US" altLang="zh-SG" sz="2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526" marR="9526" marT="9530" marB="0" anchor="ctr">
                    <a:lnL>
                      <a:noFill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张三</a:t>
                      </a:r>
                      <a:endParaRPr lang="zh-CN" altLang="en-US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1992.06</a:t>
                      </a:r>
                      <a:endParaRPr lang="en-US" altLang="zh-CN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20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神舟青年</a:t>
                      </a:r>
                      <a:r>
                        <a:rPr lang="zh-CN" sz="20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学者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(</a:t>
                      </a:r>
                      <a:r>
                        <a:rPr lang="zh-CN" sz="20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正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/</a:t>
                      </a:r>
                      <a:r>
                        <a:rPr lang="zh-CN" altLang="en-US" sz="20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副</a:t>
                      </a:r>
                      <a:r>
                        <a:rPr lang="zh-CN" sz="20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高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)</a:t>
                      </a:r>
                      <a:endParaRPr lang="zh-CN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38950"/>
            <a:chOff x="0" y="0"/>
            <a:chExt cx="12192000" cy="6838950"/>
          </a:xfrm>
        </p:grpSpPr>
        <p:grpSp>
          <p:nvGrpSpPr>
            <p:cNvPr id="9" name="组合 8"/>
            <p:cNvGrpSpPr/>
            <p:nvPr/>
          </p:nvGrpSpPr>
          <p:grpSpPr>
            <a:xfrm>
              <a:off x="0" y="6613077"/>
              <a:ext cx="12192000" cy="225873"/>
              <a:chOff x="0" y="6613077"/>
              <a:chExt cx="12192000" cy="225873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3627120" y="6613077"/>
                <a:ext cx="8564880" cy="211328"/>
                <a:chOff x="3627120" y="560832"/>
                <a:chExt cx="8564880" cy="211328"/>
              </a:xfrm>
            </p:grpSpPr>
            <p:sp>
              <p:nvSpPr>
                <p:cNvPr id="22" name="矩形 21"/>
                <p:cNvSpPr/>
                <p:nvPr/>
              </p:nvSpPr>
              <p:spPr>
                <a:xfrm>
                  <a:off x="3884677" y="560832"/>
                  <a:ext cx="8307323" cy="211328"/>
                </a:xfrm>
                <a:prstGeom prst="rect">
                  <a:avLst/>
                </a:prstGeom>
                <a:solidFill>
                  <a:srgbClr val="87000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直角三角形 22"/>
                <p:cNvSpPr/>
                <p:nvPr/>
              </p:nvSpPr>
              <p:spPr>
                <a:xfrm flipH="1">
                  <a:off x="3627120" y="560832"/>
                  <a:ext cx="257557" cy="211328"/>
                </a:xfrm>
                <a:prstGeom prst="rtTriangle">
                  <a:avLst/>
                </a:prstGeom>
                <a:solidFill>
                  <a:srgbClr val="87000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>
                <a:off x="0" y="6838950"/>
                <a:ext cx="12192000" cy="0"/>
              </a:xfrm>
              <a:prstGeom prst="line">
                <a:avLst/>
              </a:prstGeom>
              <a:ln w="38100">
                <a:solidFill>
                  <a:srgbClr val="87000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组合 11"/>
            <p:cNvGrpSpPr/>
            <p:nvPr/>
          </p:nvGrpSpPr>
          <p:grpSpPr>
            <a:xfrm>
              <a:off x="0" y="0"/>
              <a:ext cx="12192000" cy="772160"/>
              <a:chOff x="0" y="0"/>
              <a:chExt cx="12192000" cy="772160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0" y="0"/>
                <a:ext cx="12192000" cy="772160"/>
              </a:xfrm>
              <a:prstGeom prst="rect">
                <a:avLst/>
              </a:prstGeom>
              <a:solidFill>
                <a:srgbClr val="8700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3627120" y="560832"/>
                <a:ext cx="8564880" cy="211328"/>
                <a:chOff x="3627120" y="560832"/>
                <a:chExt cx="8564880" cy="211328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3884677" y="560832"/>
                  <a:ext cx="8307323" cy="2113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直角三角形 18"/>
                <p:cNvSpPr/>
                <p:nvPr/>
              </p:nvSpPr>
              <p:spPr>
                <a:xfrm flipH="1">
                  <a:off x="3627120" y="560832"/>
                  <a:ext cx="257557" cy="21132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15" name="图片 14"/>
              <p:cNvPicPr>
                <a:picLocks noChangeAspect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62" t="12018" r="3317" b="13492"/>
              <a:stretch>
                <a:fillRect/>
              </a:stretch>
            </p:blipFill>
            <p:spPr>
              <a:xfrm>
                <a:off x="118872" y="36576"/>
                <a:ext cx="3172968" cy="667512"/>
              </a:xfrm>
              <a:prstGeom prst="rect">
                <a:avLst/>
              </a:prstGeom>
            </p:spPr>
          </p:pic>
          <p:sp>
            <p:nvSpPr>
              <p:cNvPr id="17" name="文本框 8"/>
              <p:cNvSpPr txBox="1"/>
              <p:nvPr/>
            </p:nvSpPr>
            <p:spPr>
              <a:xfrm>
                <a:off x="3594396" y="49286"/>
                <a:ext cx="8307323" cy="4914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个人简介</a:t>
                </a:r>
                <a:endParaRPr lang="zh-CN" altLang="en-US" sz="2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340000" y="828000"/>
          <a:ext cx="9576000" cy="2365375"/>
        </p:xfrm>
        <a:graphic>
          <a:graphicData uri="http://schemas.openxmlformats.org/drawingml/2006/table">
            <a:tbl>
              <a:tblPr/>
              <a:tblGrid>
                <a:gridCol w="1620000"/>
                <a:gridCol w="2988000"/>
                <a:gridCol w="1872000"/>
                <a:gridCol w="3024000"/>
              </a:tblGrid>
              <a:tr h="504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姓      名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91445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20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李四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44008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申报岗位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10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神舟青年</a:t>
                      </a:r>
                      <a:r>
                        <a:rPr lang="zh-CN" sz="20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学者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(</a:t>
                      </a:r>
                      <a:r>
                        <a:rPr lang="zh-CN" sz="20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正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/</a:t>
                      </a: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副</a:t>
                      </a:r>
                      <a:r>
                        <a:rPr lang="zh-CN" sz="20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高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)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80010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国籍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生日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91445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中国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1992.04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44008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推荐单位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10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经济与管理学院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10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800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sym typeface="+mn-ea"/>
                        </a:rPr>
                        <a:t>我校一级学科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91445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2000" b="1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微软雅黑" panose="020B0503020204020204" pitchFamily="34" charset="-122"/>
                          <a:sym typeface="+mn-ea"/>
                        </a:rPr>
                        <a:t>力学</a:t>
                      </a:r>
                      <a:endParaRPr kumimoji="0" lang="zh-CN" altLang="en-US" sz="20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144008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800" b="1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微软雅黑" panose="020B0503020204020204" pitchFamily="34" charset="-122"/>
                          <a:sym typeface="+mn-ea"/>
                        </a:rPr>
                        <a:t>原单位一级学科</a:t>
                      </a:r>
                      <a:endParaRPr kumimoji="0" lang="zh-CN" altLang="en-US" sz="1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180010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+mn-cs"/>
                        </a:rPr>
                        <a:t>数学</a:t>
                      </a:r>
                      <a:endParaRPr kumimoji="0" lang="zh-CN" alt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80010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现工作单位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91445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+mn-cs"/>
                        </a:rPr>
                        <a:t>北京师范大学</a:t>
                      </a:r>
                      <a:endParaRPr kumimoji="0" lang="zh-CN" alt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44008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现任职务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10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助理教授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10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92" name="矩形 10"/>
          <p:cNvSpPr/>
          <p:nvPr/>
        </p:nvSpPr>
        <p:spPr>
          <a:xfrm>
            <a:off x="604800" y="3097530"/>
            <a:ext cx="53276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L="342900" indent="-342900" eaLnBrk="0" hangingPunct="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1F4E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学习经历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93" name="矩形 10"/>
          <p:cNvSpPr/>
          <p:nvPr/>
        </p:nvSpPr>
        <p:spPr>
          <a:xfrm>
            <a:off x="6228080" y="3096000"/>
            <a:ext cx="55841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L="342900" indent="-342900" eaLnBrk="0" hangingPunct="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1F4E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工作经历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604800" y="3600450"/>
          <a:ext cx="5546725" cy="2855913"/>
        </p:xfrm>
        <a:graphic>
          <a:graphicData uri="http://schemas.openxmlformats.org/drawingml/2006/table">
            <a:tbl>
              <a:tblPr/>
              <a:tblGrid>
                <a:gridCol w="1440000"/>
                <a:gridCol w="2628000"/>
                <a:gridCol w="1152000"/>
              </a:tblGrid>
              <a:tr h="441325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起止时间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91460" marR="91460" marT="60978" marB="6097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院校、学科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专业</a:t>
                      </a: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91460" marR="91460" marT="60978" marB="60978" anchor="ctr" horzOverflow="overflow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学位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91460" marR="91460" marT="60978" marB="60978" anchor="ctr" horzOverflow="overflow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</a:tr>
              <a:tr h="720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1998-2002</a:t>
                      </a:r>
                      <a:endParaRPr kumimoji="0" lang="en-US" altLang="zh-CN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1460" marR="91460" marT="60978" marB="6097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+mn-cs"/>
                        </a:rPr>
                        <a:t>乌克兰巴库超硬材料研究所化学</a:t>
                      </a:r>
                      <a:endParaRPr kumimoji="0" lang="zh-CN" alt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44032" marR="91460" marT="60978" marB="60978" anchor="ctr" horzOverflow="overflow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博士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41" marR="91460" marT="60978" marB="60978" anchor="ctr" horzOverflow="overflow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2014-2020</a:t>
                      </a:r>
                      <a:endParaRPr kumimoji="0" lang="en-US" altLang="zh-CN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1460" marR="91460" marT="60978" marB="6097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zh-CN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+mn-cs"/>
                        </a:rPr>
                        <a:t>西安交通大学  </a:t>
                      </a:r>
                      <a:endParaRPr kumimoji="0" lang="zh-CN" altLang="zh-CN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zh-CN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+mn-cs"/>
                        </a:rPr>
                        <a:t>土木</a:t>
                      </a:r>
                      <a:endParaRPr kumimoji="0" lang="zh-CN" altLang="zh-CN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44032" marR="91460" marT="60978" marB="60978" anchor="ctr" horzOverflow="overflow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硕士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41" marR="91460" marT="60978" marB="60978" anchor="ctr" horzOverflow="overflow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2010-2014</a:t>
                      </a:r>
                      <a:endParaRPr kumimoji="0" lang="en-US" altLang="zh-CN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1460" marR="91460" marT="60978" marB="6097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zh-CN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+mn-cs"/>
                        </a:rPr>
                        <a:t>西安交通大学  </a:t>
                      </a:r>
                      <a:endParaRPr kumimoji="0" lang="zh-CN" altLang="zh-CN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zh-CN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+mn-cs"/>
                        </a:rPr>
                        <a:t>力学</a:t>
                      </a:r>
                      <a:endParaRPr kumimoji="0" lang="zh-CN" altLang="zh-CN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44032" marR="91460" marT="60978" marB="60978" anchor="ctr" horzOverflow="overflow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algn="ctr" defTabSz="914400" rtl="0" eaLnBrk="1" fontAlgn="base" latinLnBrk="0" hangingPunct="1">
                        <a:lnSpc>
                          <a:spcPct val="10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学士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41" marR="91460" marT="60978" marB="60978" anchor="ctr" horzOverflow="overflow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6227763" y="3600450"/>
          <a:ext cx="5584826" cy="2108200"/>
        </p:xfrm>
        <a:graphic>
          <a:graphicData uri="http://schemas.openxmlformats.org/drawingml/2006/table">
            <a:tbl>
              <a:tblPr/>
              <a:tblGrid>
                <a:gridCol w="1476000"/>
                <a:gridCol w="2143722"/>
                <a:gridCol w="1830744"/>
              </a:tblGrid>
              <a:tr h="442800">
                <a:tc>
                  <a:txBody>
                    <a:bodyPr/>
                    <a:p>
                      <a:pPr lvl="0" algn="ctr" eaLnBrk="1" hangingPunct="1"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起止时间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91441" marR="91441" marT="60970" marB="6097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lvl="0" algn="ctr" eaLnBrk="1" hangingPunct="1"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工作单位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91441" marR="91441" marT="60970" marB="60970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lvl="0" algn="ctr" eaLnBrk="1" hangingPunct="1"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职务</a:t>
                      </a:r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职称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91441" marR="91441" marT="60970" marB="60970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</a:tr>
              <a:tr h="720000">
                <a:tc>
                  <a:txBody>
                    <a:bodyPr/>
                    <a:p>
                      <a:pPr lvl="0" algn="ctr" eaLnBrk="1" hangingPunct="1">
                        <a:buNone/>
                      </a:pPr>
                      <a:r>
                        <a:rPr lang="en-US" altLang="zh-CN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2020.10-</a:t>
                      </a:r>
                      <a:r>
                        <a:rPr lang="zh-CN" altLang="en-US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至今</a:t>
                      </a:r>
                      <a:endParaRPr lang="zh-CN" altLang="en-US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91441" marR="91441" marT="60970" marB="6097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lvl="0" algn="ctr" eaLnBrk="1" hangingPunct="1">
                        <a:buNone/>
                      </a:pPr>
                      <a:r>
                        <a:rPr lang="zh-CN" altLang="zh-CN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北京师范大学</a:t>
                      </a:r>
                      <a:endParaRPr lang="zh-CN" altLang="zh-CN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44002" marR="91441" marT="60970" marB="60970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lvl="0" algn="ctr" eaLnBrk="1" hangingPunct="1">
                        <a:buNone/>
                      </a:pPr>
                      <a:r>
                        <a:rPr lang="zh-CN" altLang="zh-CN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助理教授</a:t>
                      </a:r>
                      <a:endParaRPr lang="zh-CN" altLang="zh-CN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03" marR="91441" marT="60970" marB="60970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p>
                      <a:pPr lvl="0" algn="ctr" eaLnBrk="1" hangingPunct="1">
                        <a:buNone/>
                      </a:pPr>
                      <a:r>
                        <a:rPr lang="en-US" altLang="zh-CN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2018-2019</a:t>
                      </a:r>
                      <a:endParaRPr lang="en-US" altLang="zh-CN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1441" marR="91441" marT="60970" marB="6097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lvl="0" algn="ctr" eaLnBrk="1" hangingPunct="1">
                        <a:buNone/>
                      </a:pPr>
                      <a:r>
                        <a:rPr lang="zh-CN" altLang="en-US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香港城市大学</a:t>
                      </a:r>
                      <a:endParaRPr lang="zh-CN" altLang="en-US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44002" marR="91441" marT="60970" marB="60970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lvl="0" algn="ctr" eaLnBrk="1" hangingPunct="1">
                        <a:buNone/>
                      </a:pPr>
                      <a:r>
                        <a:rPr lang="zh-CN" altLang="zh-CN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助理研究员</a:t>
                      </a:r>
                      <a:endParaRPr lang="zh-CN" altLang="zh-CN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03" marR="91441" marT="60970" marB="60970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550863" y="903288"/>
            <a:ext cx="1676400" cy="2151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照片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38950"/>
            <a:chOff x="0" y="0"/>
            <a:chExt cx="12192000" cy="6838950"/>
          </a:xfrm>
        </p:grpSpPr>
        <p:grpSp>
          <p:nvGrpSpPr>
            <p:cNvPr id="9" name="组合 8"/>
            <p:cNvGrpSpPr/>
            <p:nvPr/>
          </p:nvGrpSpPr>
          <p:grpSpPr>
            <a:xfrm>
              <a:off x="0" y="6613077"/>
              <a:ext cx="12192000" cy="225873"/>
              <a:chOff x="0" y="6613077"/>
              <a:chExt cx="12192000" cy="225873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3627120" y="6613077"/>
                <a:ext cx="8564880" cy="211328"/>
                <a:chOff x="3627120" y="560832"/>
                <a:chExt cx="8564880" cy="211328"/>
              </a:xfrm>
            </p:grpSpPr>
            <p:sp>
              <p:nvSpPr>
                <p:cNvPr id="22" name="矩形 21"/>
                <p:cNvSpPr/>
                <p:nvPr/>
              </p:nvSpPr>
              <p:spPr>
                <a:xfrm>
                  <a:off x="3884677" y="560832"/>
                  <a:ext cx="8307323" cy="211328"/>
                </a:xfrm>
                <a:prstGeom prst="rect">
                  <a:avLst/>
                </a:prstGeom>
                <a:solidFill>
                  <a:srgbClr val="87000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直角三角形 22"/>
                <p:cNvSpPr/>
                <p:nvPr/>
              </p:nvSpPr>
              <p:spPr>
                <a:xfrm flipH="1">
                  <a:off x="3627120" y="560832"/>
                  <a:ext cx="257557" cy="211328"/>
                </a:xfrm>
                <a:prstGeom prst="rtTriangle">
                  <a:avLst/>
                </a:prstGeom>
                <a:solidFill>
                  <a:srgbClr val="87000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>
                <a:off x="0" y="6838950"/>
                <a:ext cx="12192000" cy="0"/>
              </a:xfrm>
              <a:prstGeom prst="line">
                <a:avLst/>
              </a:prstGeom>
              <a:ln w="38100">
                <a:solidFill>
                  <a:srgbClr val="87000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组合 11"/>
            <p:cNvGrpSpPr/>
            <p:nvPr/>
          </p:nvGrpSpPr>
          <p:grpSpPr>
            <a:xfrm>
              <a:off x="0" y="0"/>
              <a:ext cx="12192000" cy="772160"/>
              <a:chOff x="0" y="0"/>
              <a:chExt cx="12192000" cy="772160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0" y="0"/>
                <a:ext cx="12192000" cy="772160"/>
              </a:xfrm>
              <a:prstGeom prst="rect">
                <a:avLst/>
              </a:prstGeom>
              <a:solidFill>
                <a:srgbClr val="8700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3627120" y="560832"/>
                <a:ext cx="8564880" cy="211328"/>
                <a:chOff x="3627120" y="560832"/>
                <a:chExt cx="8564880" cy="211328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3884677" y="560832"/>
                  <a:ext cx="8307323" cy="2113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直角三角形 18"/>
                <p:cNvSpPr/>
                <p:nvPr/>
              </p:nvSpPr>
              <p:spPr>
                <a:xfrm flipH="1">
                  <a:off x="3627120" y="560832"/>
                  <a:ext cx="257557" cy="21132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15" name="图片 14"/>
              <p:cNvPicPr>
                <a:picLocks noChangeAspect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62" t="12018" r="3317" b="13492"/>
              <a:stretch>
                <a:fillRect/>
              </a:stretch>
            </p:blipFill>
            <p:spPr>
              <a:xfrm>
                <a:off x="118872" y="36576"/>
                <a:ext cx="3172968" cy="667512"/>
              </a:xfrm>
              <a:prstGeom prst="rect">
                <a:avLst/>
              </a:prstGeom>
            </p:spPr>
          </p:pic>
          <p:sp>
            <p:nvSpPr>
              <p:cNvPr id="17" name="文本框 8"/>
              <p:cNvSpPr txBox="1"/>
              <p:nvPr/>
            </p:nvSpPr>
            <p:spPr>
              <a:xfrm>
                <a:off x="3594396" y="49286"/>
                <a:ext cx="8307323" cy="4914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en-US" sz="2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主要学术业绩/标志性学术成果</a:t>
                </a:r>
                <a:endParaRPr lang="zh-CN" altLang="en-US" sz="2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</p:txBody>
          </p:sp>
        </p:grpSp>
      </p:grp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 dirty="0"/>
          </a:p>
        </p:txBody>
      </p:sp>
      <p:graphicFrame>
        <p:nvGraphicFramePr>
          <p:cNvPr id="3" name="表格 2"/>
          <p:cNvGraphicFramePr/>
          <p:nvPr>
            <p:custDataLst>
              <p:tags r:id="rId2"/>
            </p:custDataLst>
          </p:nvPr>
        </p:nvGraphicFramePr>
        <p:xfrm>
          <a:off x="639445" y="1080000"/>
          <a:ext cx="11016000" cy="4154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/>
                <a:gridCol w="9432000"/>
              </a:tblGrid>
              <a:tr h="720000"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b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领域</a:t>
                      </a:r>
                      <a:endParaRPr lang="zh-CN" altLang="en-US" b="1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zh-CN" altLang="en-US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主要从事**研究</a:t>
                      </a:r>
                      <a:endParaRPr lang="zh-CN" altLang="en-US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648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论文</a:t>
                      </a:r>
                      <a:endParaRPr lang="zh-CN" altLang="en-US" b="1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zh-CN" altLang="en-US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共发表论文*篇(SCI*篇，第一*篇，通讯*篇)，</a:t>
                      </a:r>
                      <a:r>
                        <a:rPr lang="zh-CN" altLang="en-US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高水平论文</a:t>
                      </a:r>
                      <a:r>
                        <a:rPr lang="en-US" altLang="zh-CN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*</a:t>
                      </a:r>
                      <a:r>
                        <a:rPr lang="zh-CN" altLang="en-US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篇，发表在领域顶级期刊</a:t>
                      </a:r>
                      <a:r>
                        <a:rPr lang="en-US" altLang="zh-CN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/</a:t>
                      </a:r>
                      <a:r>
                        <a:rPr lang="zh-CN" altLang="en-US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权威期刊***上；</a:t>
                      </a:r>
                      <a:r>
                        <a:rPr sz="1800" b="1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授权专利</a:t>
                      </a:r>
                      <a:r>
                        <a:rPr lang="en-US" sz="1800" b="1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*</a:t>
                      </a:r>
                      <a:r>
                        <a:rPr sz="1800" b="1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项</a:t>
                      </a:r>
                      <a:endParaRPr lang="zh-CN" altLang="en-US" b="1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720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项目</a:t>
                      </a:r>
                      <a:endParaRPr lang="zh-CN" altLang="en-US" b="1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主持***项目*项</a:t>
                      </a:r>
                      <a:r>
                        <a:rPr lang="zh-CN" altLang="en-US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(排序*/*)</a:t>
                      </a:r>
                      <a:r>
                        <a:rPr lang="zh-CN" altLang="en-US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，参与项目原则不写</a:t>
                      </a:r>
                      <a:endParaRPr lang="zh-CN" altLang="en-US" sz="1800" b="1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720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获奖</a:t>
                      </a:r>
                      <a:endParaRPr lang="zh-CN" altLang="en-US" b="1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获***奖(排序*/*)</a:t>
                      </a:r>
                      <a:endParaRPr lang="zh-CN" altLang="en-US" sz="1800" b="1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1080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研究贡献</a:t>
                      </a:r>
                      <a:endParaRPr lang="zh-CN" altLang="en-US" b="1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发现了***或解决了***或提出了***等关键业绩表达</a:t>
                      </a:r>
                      <a:endParaRPr lang="zh-CN" altLang="en-US" sz="1800" b="1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38950"/>
            <a:chOff x="0" y="0"/>
            <a:chExt cx="12192000" cy="6838950"/>
          </a:xfrm>
        </p:grpSpPr>
        <p:grpSp>
          <p:nvGrpSpPr>
            <p:cNvPr id="9" name="组合 8"/>
            <p:cNvGrpSpPr/>
            <p:nvPr/>
          </p:nvGrpSpPr>
          <p:grpSpPr>
            <a:xfrm>
              <a:off x="0" y="6613077"/>
              <a:ext cx="12192000" cy="225873"/>
              <a:chOff x="0" y="6613077"/>
              <a:chExt cx="12192000" cy="225873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3627120" y="6613077"/>
                <a:ext cx="8564880" cy="211328"/>
                <a:chOff x="3627120" y="560832"/>
                <a:chExt cx="8564880" cy="211328"/>
              </a:xfrm>
            </p:grpSpPr>
            <p:sp>
              <p:nvSpPr>
                <p:cNvPr id="22" name="矩形 21"/>
                <p:cNvSpPr/>
                <p:nvPr/>
              </p:nvSpPr>
              <p:spPr>
                <a:xfrm>
                  <a:off x="3884677" y="560832"/>
                  <a:ext cx="8307323" cy="211328"/>
                </a:xfrm>
                <a:prstGeom prst="rect">
                  <a:avLst/>
                </a:prstGeom>
                <a:solidFill>
                  <a:srgbClr val="87000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直角三角形 22"/>
                <p:cNvSpPr/>
                <p:nvPr/>
              </p:nvSpPr>
              <p:spPr>
                <a:xfrm flipH="1">
                  <a:off x="3627120" y="560832"/>
                  <a:ext cx="257557" cy="211328"/>
                </a:xfrm>
                <a:prstGeom prst="rtTriangle">
                  <a:avLst/>
                </a:prstGeom>
                <a:solidFill>
                  <a:srgbClr val="87000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>
                <a:off x="0" y="6838950"/>
                <a:ext cx="12192000" cy="0"/>
              </a:xfrm>
              <a:prstGeom prst="line">
                <a:avLst/>
              </a:prstGeom>
              <a:ln w="38100">
                <a:solidFill>
                  <a:srgbClr val="87000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组合 11"/>
            <p:cNvGrpSpPr/>
            <p:nvPr/>
          </p:nvGrpSpPr>
          <p:grpSpPr>
            <a:xfrm>
              <a:off x="0" y="0"/>
              <a:ext cx="12192000" cy="772160"/>
              <a:chOff x="0" y="0"/>
              <a:chExt cx="12192000" cy="772160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0" y="0"/>
                <a:ext cx="12192000" cy="772160"/>
              </a:xfrm>
              <a:prstGeom prst="rect">
                <a:avLst/>
              </a:prstGeom>
              <a:solidFill>
                <a:srgbClr val="8700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3627120" y="560832"/>
                <a:ext cx="8564880" cy="211328"/>
                <a:chOff x="3627120" y="560832"/>
                <a:chExt cx="8564880" cy="211328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3884677" y="560832"/>
                  <a:ext cx="8307323" cy="2113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直角三角形 18"/>
                <p:cNvSpPr/>
                <p:nvPr/>
              </p:nvSpPr>
              <p:spPr>
                <a:xfrm flipH="1">
                  <a:off x="3627120" y="560832"/>
                  <a:ext cx="257557" cy="21132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15" name="图片 14"/>
              <p:cNvPicPr>
                <a:picLocks noChangeAspect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62" t="12018" r="3317" b="13492"/>
              <a:stretch>
                <a:fillRect/>
              </a:stretch>
            </p:blipFill>
            <p:spPr>
              <a:xfrm>
                <a:off x="118872" y="36576"/>
                <a:ext cx="3172968" cy="667512"/>
              </a:xfrm>
              <a:prstGeom prst="rect">
                <a:avLst/>
              </a:prstGeom>
            </p:spPr>
          </p:pic>
          <p:sp>
            <p:nvSpPr>
              <p:cNvPr id="17" name="文本框 8"/>
              <p:cNvSpPr txBox="1"/>
              <p:nvPr/>
            </p:nvSpPr>
            <p:spPr>
              <a:xfrm>
                <a:off x="3594396" y="49286"/>
                <a:ext cx="8307323" cy="4914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en-US" sz="2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主要学术业绩/标志性学术成果</a:t>
                </a:r>
                <a:endParaRPr lang="zh-CN" altLang="en-US" sz="2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</p:txBody>
          </p:sp>
        </p:grpSp>
      </p:grp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 dirty="0"/>
          </a:p>
        </p:txBody>
      </p:sp>
      <p:graphicFrame>
        <p:nvGraphicFramePr>
          <p:cNvPr id="3" name="表格 2"/>
          <p:cNvGraphicFramePr/>
          <p:nvPr>
            <p:custDataLst>
              <p:tags r:id="rId2"/>
            </p:custDataLst>
          </p:nvPr>
        </p:nvGraphicFramePr>
        <p:xfrm>
          <a:off x="639445" y="1431790"/>
          <a:ext cx="11016000" cy="5168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/>
                <a:gridCol w="9432000"/>
              </a:tblGrid>
              <a:tr h="1440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对标业绩</a:t>
                      </a:r>
                      <a:endParaRPr lang="zh-CN" altLang="en-US" b="1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情况分析</a:t>
                      </a:r>
                      <a:endParaRPr lang="zh-CN" altLang="en-US" b="1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8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申报神舟学者或申报，</a:t>
                      </a:r>
                      <a:r>
                        <a:rPr lang="zh-CN" altLang="en-US" sz="18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选取</a:t>
                      </a:r>
                      <a:r>
                        <a:rPr lang="en-US" altLang="zh-CN" sz="18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2-3</a:t>
                      </a:r>
                      <a:r>
                        <a:rPr lang="zh-CN" altLang="en-US" sz="18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位入选者总结</a:t>
                      </a:r>
                      <a:r>
                        <a:rPr lang="zh-CN" altLang="en-US" sz="18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分析国家高层次人才计划关键业绩情况</a:t>
                      </a:r>
                      <a:endParaRPr lang="zh-CN" altLang="en-US" sz="18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buNone/>
                      </a:pPr>
                      <a:r>
                        <a:rPr lang="zh-CN" sz="1800" b="1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  <a:sym typeface="+mn-ea"/>
                        </a:rPr>
                        <a:t>申报神舟青年学者，</a:t>
                      </a:r>
                      <a:r>
                        <a:rPr lang="zh-CN" altLang="en-US" sz="18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选取</a:t>
                      </a:r>
                      <a:r>
                        <a:rPr lang="en-US" altLang="zh-CN" sz="18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2-3</a:t>
                      </a:r>
                      <a:r>
                        <a:rPr lang="zh-CN" altLang="en-US" sz="18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位入选者总结分析国家级青年人才计划关键业绩情况</a:t>
                      </a:r>
                      <a:endParaRPr lang="zh-CN" altLang="en-US" sz="18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1440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发展规划</a:t>
                      </a:r>
                      <a:endParaRPr lang="zh-CN" altLang="en-US" b="1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预期目标</a:t>
                      </a:r>
                      <a:endParaRPr lang="zh-CN" altLang="en-US" b="1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800" b="1"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Arial Narrow" panose="020B0606020202030204" pitchFamily="34" charset="0"/>
                          <a:sym typeface="+mn-ea"/>
                        </a:rPr>
                        <a:t>计划在</a:t>
                      </a:r>
                      <a:r>
                        <a:rPr lang="en-US" altLang="zh-CN" sz="1800" b="1"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Arial Narrow" panose="020B0606020202030204" pitchFamily="34" charset="0"/>
                          <a:sym typeface="+mn-ea"/>
                        </a:rPr>
                        <a:t>**</a:t>
                      </a:r>
                      <a:r>
                        <a:rPr lang="zh-CN" altLang="en-US" sz="1800" b="1"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Arial Narrow" panose="020B0606020202030204" pitchFamily="34" charset="0"/>
                          <a:sym typeface="+mn-ea"/>
                        </a:rPr>
                        <a:t>年时间内新取得</a:t>
                      </a:r>
                      <a:r>
                        <a:rPr lang="en-US" altLang="zh-CN" sz="1800" b="1"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Arial Narrow" panose="020B0606020202030204" pitchFamily="34" charset="0"/>
                          <a:sym typeface="+mn-ea"/>
                        </a:rPr>
                        <a:t>***</a:t>
                      </a:r>
                      <a:r>
                        <a:rPr lang="zh-CN" altLang="en-US" sz="1800" b="1"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Arial Narrow" panose="020B0606020202030204" pitchFamily="34" charset="0"/>
                          <a:sym typeface="+mn-ea"/>
                        </a:rPr>
                        <a:t>关键业绩表达</a:t>
                      </a:r>
                      <a:endParaRPr lang="zh-CN" altLang="en-US" sz="1800" b="1">
                        <a:latin typeface="Arial Narrow" panose="020B0606020202030204" pitchFamily="34" charset="0"/>
                        <a:ea typeface="微软雅黑" panose="020B0503020204020204" pitchFamily="34" charset="-122"/>
                        <a:cs typeface="Arial Narrow" panose="020B0606020202030204" pitchFamily="34" charset="0"/>
                        <a:sym typeface="+mn-ea"/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701675" y="939800"/>
            <a:ext cx="5866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申报神舟岗位填此页，申请其他岗位不用填写</a:t>
            </a:r>
            <a:endParaRPr lang="zh-CN" altLang="en-US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6ca33847-6f94-4b90-9b89-951a1109a1ed}"/>
  <p:tag name="TABLE_ENDDRAG_ORIGIN_RECT" val="634*280"/>
  <p:tag name="TABLE_ENDDRAG_RECT" val="170*213*634*280"/>
</p:tagLst>
</file>

<file path=ppt/tags/tag2.xml><?xml version="1.0" encoding="utf-8"?>
<p:tagLst xmlns:p="http://schemas.openxmlformats.org/presentationml/2006/main">
  <p:tag name="KSO_WM_UNIT_TABLE_BEAUTIFY" val="smartTable{f43c3061-41b2-4444-a641-736760eebf4c}"/>
</p:tagLst>
</file>

<file path=ppt/tags/tag3.xml><?xml version="1.0" encoding="utf-8"?>
<p:tagLst xmlns:p="http://schemas.openxmlformats.org/presentationml/2006/main">
  <p:tag name="KSO_WM_UNIT_TABLE_BEAUTIFY" val="smartTable{44f6d12f-362b-4557-ba96-c93e026b6ab1}"/>
</p:tagLst>
</file>

<file path=ppt/tags/tag4.xml><?xml version="1.0" encoding="utf-8"?>
<p:tagLst xmlns:p="http://schemas.openxmlformats.org/presentationml/2006/main">
  <p:tag name="KSO_WM_UNIT_TABLE_BEAUTIFY" val="smartTable{4cf6041f-b553-4401-9553-28b987e7aa20}"/>
</p:tagLst>
</file>

<file path=ppt/tags/tag5.xml><?xml version="1.0" encoding="utf-8"?>
<p:tagLst xmlns:p="http://schemas.openxmlformats.org/presentationml/2006/main">
  <p:tag name="KSO_WM_UNIT_TABLE_BEAUTIFY" val="smartTable{bb851a6c-8530-4205-98c0-0e1292c9a3b4}"/>
</p:tagLst>
</file>

<file path=ppt/tags/tag6.xml><?xml version="1.0" encoding="utf-8"?>
<p:tagLst xmlns:p="http://schemas.openxmlformats.org/presentationml/2006/main">
  <p:tag name="KSO_WM_UNIT_TABLE_BEAUTIFY" val="smartTable{7549fa40-5c41-4112-a20a-9af30f0bcdb0}"/>
</p:tagLst>
</file>

<file path=ppt/tags/tag7.xml><?xml version="1.0" encoding="utf-8"?>
<p:tagLst xmlns:p="http://schemas.openxmlformats.org/presentationml/2006/main">
  <p:tag name="MH_CONTENTSID" val="257"/>
  <p:tag name="MH_SECTIONID" val="2173,2174,"/>
  <p:tag name="COMMONDATA" val="eyJoZGlkIjoiZmJjOGZhY2U0ODE5NTljYzlkM2I3ZmNhYmY2OGViYWYifQ=="/>
  <p:tag name="KSO_WPP_MARK_KEY" val="70e17149-7b63-4a13-9197-02b0f1afe839"/>
  <p:tag name="commondata" val="eyJoZGlkIjoiZmRmNGQ4M2YyNTlhMDRiMDc3ZmMzZjY1MjkwMDJiMzg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672</Words>
  <Application>WPS 演示</Application>
  <PresentationFormat>宽屏</PresentationFormat>
  <Paragraphs>174</Paragraphs>
  <Slides>4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4" baseType="lpstr">
      <vt:lpstr>Arial</vt:lpstr>
      <vt:lpstr>宋体</vt:lpstr>
      <vt:lpstr>Wingdings</vt:lpstr>
      <vt:lpstr>微软雅黑</vt:lpstr>
      <vt:lpstr>Arial Narrow</vt:lpstr>
      <vt:lpstr>Times New Roman</vt:lpstr>
      <vt:lpstr>等线</vt:lpstr>
      <vt:lpstr>Arial Unicode MS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xianyang</dc:creator>
  <cp:lastModifiedBy>史红杰</cp:lastModifiedBy>
  <cp:revision>1185</cp:revision>
  <dcterms:created xsi:type="dcterms:W3CDTF">2021-11-08T02:20:00Z</dcterms:created>
  <dcterms:modified xsi:type="dcterms:W3CDTF">2023-11-08T05:39:04Z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2D5F352BEF994FF39D533B491A918615</vt:lpwstr>
  </property>
</Properties>
</file>