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8"/>
  </p:handoutMasterIdLst>
  <p:sldIdLst>
    <p:sldId id="2219" r:id="rId3"/>
    <p:sldId id="2230" r:id="rId5"/>
    <p:sldId id="2236" r:id="rId6"/>
    <p:sldId id="2233" r:id="rId7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5" userDrawn="1">
          <p15:clr>
            <a:srgbClr val="A4A3A4"/>
          </p15:clr>
        </p15:guide>
        <p15:guide id="2" orient="horz" pos="547" userDrawn="1">
          <p15:clr>
            <a:srgbClr val="A4A3A4"/>
          </p15:clr>
        </p15:guide>
        <p15:guide id="3" orient="horz" pos="3971" userDrawn="1">
          <p15:clr>
            <a:srgbClr val="A4A3A4"/>
          </p15:clr>
        </p15:guide>
        <p15:guide id="4" orient="horz" pos="949" userDrawn="1">
          <p15:clr>
            <a:srgbClr val="A4A3A4"/>
          </p15:clr>
        </p15:guide>
        <p15:guide id="5" pos="5910" userDrawn="1">
          <p15:clr>
            <a:srgbClr val="A4A3A4"/>
          </p15:clr>
        </p15:guide>
        <p15:guide id="6" pos="3712" userDrawn="1">
          <p15:clr>
            <a:srgbClr val="A4A3A4"/>
          </p15:clr>
        </p15:guide>
        <p15:guide id="7" pos="2389" userDrawn="1">
          <p15:clr>
            <a:srgbClr val="A4A3A4"/>
          </p15:clr>
        </p15:guide>
        <p15:guide id="8" pos="288" userDrawn="1">
          <p15:clr>
            <a:srgbClr val="A4A3A4"/>
          </p15:clr>
        </p15:guide>
        <p15:guide id="9" pos="392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 xianyang" initials="lx" lastIdx="1" clrIdx="0"/>
  <p:cmAuthor id="2" name="huashi" initials="h" lastIdx="4" clrIdx="1"/>
  <p:cmAuthor id="3" name="Administrator" initials="A" lastIdx="1" clrIdx="2"/>
  <p:cmAuthor id="4" name="JMA" initials="J" lastIdx="2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FFFFFF"/>
    <a:srgbClr val="254061"/>
    <a:srgbClr val="870006"/>
    <a:srgbClr val="F2E7E7"/>
    <a:srgbClr val="E3CCCC"/>
    <a:srgbClr val="B2ADAD"/>
    <a:srgbClr val="FFA3A3"/>
    <a:srgbClr val="A1A4AE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19" autoAdjust="0"/>
    <p:restoredTop sz="94994" autoAdjust="0"/>
  </p:normalViewPr>
  <p:slideViewPr>
    <p:cSldViewPr snapToGrid="0" showGuides="1">
      <p:cViewPr varScale="1">
        <p:scale>
          <a:sx n="104" d="100"/>
          <a:sy n="104" d="100"/>
        </p:scale>
        <p:origin x="1032" y="114"/>
      </p:cViewPr>
      <p:guideLst>
        <p:guide orient="horz" pos="2145"/>
        <p:guide orient="horz" pos="547"/>
        <p:guide orient="horz" pos="3971"/>
        <p:guide orient="horz" pos="949"/>
        <p:guide pos="5910"/>
        <p:guide pos="3712"/>
        <p:guide pos="2389"/>
        <p:guide pos="288"/>
        <p:guide pos="3923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8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7031DB-7D9C-4B1E-9E9E-8E867CE3EE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5538C3-CAA0-4D05-91E8-C4588922EF6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7EC99-18BD-4BAC-BAED-1B02EE6F2C7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96292-B2D5-4F2A-9CA1-CAA0DA7A99F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96292-B2D5-4F2A-9CA1-CAA0DA7A99F9}" type="slidenum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96292-B2D5-4F2A-9CA1-CAA0DA7A99F9}" type="slidenum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96292-B2D5-4F2A-9CA1-CAA0DA7A99F9}" type="slidenum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A96292-B2D5-4F2A-9CA1-CAA0DA7A99F9}" type="slidenum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11480" y="6590347"/>
            <a:ext cx="1203960" cy="267970"/>
          </a:xfrm>
        </p:spPr>
        <p:txBody>
          <a:bodyPr/>
          <a:lstStyle>
            <a:lvl1pPr algn="ctr">
              <a:defRPr/>
            </a:lvl1pPr>
          </a:lstStyle>
          <a:p>
            <a:fld id="{90F55B75-13FB-481D-BD02-45E01CC33EBA}" type="datetime1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612880" y="6604952"/>
            <a:ext cx="579120" cy="253048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fld id="{AB52FBE4-8489-4B15-8311-E678FA6E7442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D48D9-A249-478A-99B9-FFF04497BBAB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53A9F-F362-4526-83ED-29A194B17F5D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1" y="365125"/>
            <a:ext cx="10515600" cy="1325563"/>
          </a:xfrm>
          <a:prstGeom prst="rect">
            <a:avLst/>
          </a:prstGeom>
        </p:spPr>
        <p:txBody>
          <a:bodyPr lIns="108850" tIns="54425" rIns="108850" bIns="54425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6F41-5BC3-4DFB-8E77-708EAA59F74D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33E64-637D-458C-903F-BC227F23A43D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0C6A3-37FB-46B3-A1F6-9AAFF578A490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18739-AA2E-409E-90EF-C87FB66D6977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58B6F-1C15-4A77-B696-1445F4903574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EFE3C-8949-44FF-924D-345608CDE286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FF1F6-649C-4861-A5F1-0A78527F8FC8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65946-E16F-401C-BCE3-18EB3FE8DEB6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8BC59-3AA1-419C-880F-F11E41B1B234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2FBE4-8489-4B15-8311-E678FA6E74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38950"/>
            <a:chOff x="0" y="0"/>
            <a:chExt cx="12192000" cy="6838950"/>
          </a:xfrm>
        </p:grpSpPr>
        <p:grpSp>
          <p:nvGrpSpPr>
            <p:cNvPr id="9" name="组合 8"/>
            <p:cNvGrpSpPr/>
            <p:nvPr/>
          </p:nvGrpSpPr>
          <p:grpSpPr>
            <a:xfrm>
              <a:off x="0" y="6613077"/>
              <a:ext cx="12192000" cy="225873"/>
              <a:chOff x="0" y="6613077"/>
              <a:chExt cx="12192000" cy="225873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3627120" y="6613077"/>
                <a:ext cx="8564880" cy="211328"/>
                <a:chOff x="3627120" y="560832"/>
                <a:chExt cx="8564880" cy="211328"/>
              </a:xfrm>
            </p:grpSpPr>
            <p:sp>
              <p:nvSpPr>
                <p:cNvPr id="22" name="矩形 21"/>
                <p:cNvSpPr/>
                <p:nvPr/>
              </p:nvSpPr>
              <p:spPr>
                <a:xfrm>
                  <a:off x="3884677" y="560832"/>
                  <a:ext cx="8307323" cy="211328"/>
                </a:xfrm>
                <a:prstGeom prst="rect">
                  <a:avLst/>
                </a:prstGeom>
                <a:solidFill>
                  <a:srgbClr val="87000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直角三角形 22"/>
                <p:cNvSpPr/>
                <p:nvPr/>
              </p:nvSpPr>
              <p:spPr>
                <a:xfrm flipH="1">
                  <a:off x="3627120" y="560832"/>
                  <a:ext cx="257557" cy="211328"/>
                </a:xfrm>
                <a:prstGeom prst="rtTriangle">
                  <a:avLst/>
                </a:prstGeom>
                <a:solidFill>
                  <a:srgbClr val="87000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>
                <a:off x="0" y="6838950"/>
                <a:ext cx="12192000" cy="0"/>
              </a:xfrm>
              <a:prstGeom prst="line">
                <a:avLst/>
              </a:prstGeom>
              <a:ln w="38100">
                <a:solidFill>
                  <a:srgbClr val="87000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组合 11"/>
            <p:cNvGrpSpPr/>
            <p:nvPr/>
          </p:nvGrpSpPr>
          <p:grpSpPr>
            <a:xfrm>
              <a:off x="0" y="0"/>
              <a:ext cx="12192000" cy="772160"/>
              <a:chOff x="0" y="0"/>
              <a:chExt cx="12192000" cy="772160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0" y="0"/>
                <a:ext cx="12192000" cy="772160"/>
              </a:xfrm>
              <a:prstGeom prst="rect">
                <a:avLst/>
              </a:prstGeom>
              <a:solidFill>
                <a:srgbClr val="8700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3627120" y="560832"/>
                <a:ext cx="8564880" cy="211328"/>
                <a:chOff x="3627120" y="560832"/>
                <a:chExt cx="8564880" cy="211328"/>
              </a:xfrm>
            </p:grpSpPr>
            <p:sp>
              <p:nvSpPr>
                <p:cNvPr id="18" name="矩形 17"/>
                <p:cNvSpPr/>
                <p:nvPr/>
              </p:nvSpPr>
              <p:spPr>
                <a:xfrm>
                  <a:off x="3884677" y="560832"/>
                  <a:ext cx="8307323" cy="2113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直角三角形 18"/>
                <p:cNvSpPr/>
                <p:nvPr/>
              </p:nvSpPr>
              <p:spPr>
                <a:xfrm flipH="1">
                  <a:off x="3627120" y="560832"/>
                  <a:ext cx="257557" cy="21132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15" name="图片 14"/>
              <p:cNvPicPr>
                <a:picLocks noChangeAspect="1"/>
              </p:cNvPicPr>
              <p:nvPr/>
            </p:nvPicPr>
            <p:blipFill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62" t="12018" r="3317" b="13492"/>
              <a:stretch>
                <a:fillRect/>
              </a:stretch>
            </p:blipFill>
            <p:spPr>
              <a:xfrm>
                <a:off x="118872" y="36576"/>
                <a:ext cx="3172968" cy="667512"/>
              </a:xfrm>
              <a:prstGeom prst="rect">
                <a:avLst/>
              </a:prstGeom>
            </p:spPr>
          </p:pic>
          <p:sp>
            <p:nvSpPr>
              <p:cNvPr id="17" name="文本框 8"/>
              <p:cNvSpPr txBox="1"/>
              <p:nvPr/>
            </p:nvSpPr>
            <p:spPr>
              <a:xfrm>
                <a:off x="3594396" y="49286"/>
                <a:ext cx="8307323" cy="4914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26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申报情况</a:t>
                </a:r>
                <a:endParaRPr lang="zh-CN" altLang="en-US" sz="2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</p:grpSp>
      </p:grp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 dirty="0"/>
          </a:p>
        </p:txBody>
      </p:sp>
      <p:sp>
        <p:nvSpPr>
          <p:cNvPr id="3" name="TextBox 4"/>
          <p:cNvSpPr txBox="1"/>
          <p:nvPr/>
        </p:nvSpPr>
        <p:spPr>
          <a:xfrm>
            <a:off x="722195" y="1497740"/>
            <a:ext cx="10751740" cy="583565"/>
          </a:xfrm>
          <a:prstGeom prst="rect">
            <a:avLst/>
          </a:prstGeom>
          <a:noFill/>
        </p:spPr>
        <p:txBody>
          <a:bodyPr>
            <a:spAutoFit/>
          </a:bodyPr>
          <a:p>
            <a:pPr marR="0" algn="ctr" defTabSz="914400" eaLnBrk="0" hangingPunct="0">
              <a:buClrTx/>
              <a:buSzTx/>
              <a:buFontTx/>
              <a:defRPr/>
            </a:pPr>
            <a:r>
              <a:rPr lang="zh-CN" altLang="en-US" sz="3200" b="1" noProof="1">
                <a:solidFill>
                  <a:srgbClr val="B10000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+mn-cs"/>
                <a:sym typeface="+mn-ea"/>
              </a:rPr>
              <a:t>航天学院</a:t>
            </a:r>
            <a:r>
              <a:rPr kumimoji="0" lang="zh-CN" altLang="en-US" sz="3200" b="1" kern="1200" cap="none" spc="200" normalizeH="0" baseline="0" noProof="0" dirty="0">
                <a:solidFill>
                  <a:schemeClr val="tx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ea"/>
              </a:rPr>
              <a:t>申报情况如下：</a:t>
            </a:r>
            <a:endParaRPr kumimoji="0" lang="en-US" altLang="zh-CN" sz="3200" b="1" kern="1200" cap="none" spc="200" normalizeH="0" baseline="0" noProof="0" dirty="0">
              <a:solidFill>
                <a:schemeClr val="tx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ea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899285" y="2174875"/>
          <a:ext cx="8388000" cy="3187700"/>
        </p:xfrm>
        <a:graphic>
          <a:graphicData uri="http://schemas.openxmlformats.org/drawingml/2006/table">
            <a:tbl>
              <a:tblPr firstRow="1" bandRow="1"/>
              <a:tblGrid>
                <a:gridCol w="1080000"/>
                <a:gridCol w="2880000"/>
                <a:gridCol w="1440000"/>
                <a:gridCol w="2988000"/>
              </a:tblGrid>
              <a:tr h="576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SG" altLang="en-US" sz="20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序号</a:t>
                      </a:r>
                      <a:endParaRPr lang="zh-SG" altLang="en-US" sz="20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526" marR="9526" marT="9530" marB="0" anchor="ctr">
                    <a:lnL>
                      <a:noFill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SG" altLang="en-US" sz="20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姓名</a:t>
                      </a:r>
                      <a:endParaRPr lang="zh-SG" altLang="en-US" sz="20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526" marR="9526" marT="9530" marB="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SG" altLang="en-US" sz="20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出生年月</a:t>
                      </a:r>
                      <a:endParaRPr lang="zh-SG" altLang="en-US" sz="20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526" marR="9526" marT="9530" marB="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>
                      <a:noFill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SG" altLang="en-US" sz="2000" b="1" kern="1200" dirty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申报岗位</a:t>
                      </a:r>
                      <a:endParaRPr lang="zh-SG" altLang="en-US" sz="2000" b="1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526" marR="9526" marT="9530" marB="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</a:tr>
              <a:tr h="648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SG" sz="2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en-US" altLang="zh-SG" sz="20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526" marR="9526" marT="9530" marB="0" anchor="ctr">
                    <a:lnL>
                      <a:noFill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李四</a:t>
                      </a:r>
                      <a:endParaRPr lang="zh-CN" altLang="en-US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1993.02</a:t>
                      </a:r>
                      <a:endParaRPr lang="en-US" altLang="zh-CN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sym typeface="+mn-ea"/>
                        </a:rPr>
                        <a:t>讲席教授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sym typeface="+mn-ea"/>
                        </a:rPr>
                        <a:t>(</a:t>
                      </a:r>
                      <a:r>
                        <a:rPr lang="zh-CN" altLang="en-US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sym typeface="+mn-ea"/>
                        </a:rPr>
                        <a:t>长期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sym typeface="+mn-ea"/>
                        </a:rPr>
                        <a:t>/</a:t>
                      </a:r>
                      <a:r>
                        <a:rPr lang="zh-CN" altLang="en-US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sym typeface="+mn-ea"/>
                        </a:rPr>
                        <a:t>短期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sym typeface="+mn-ea"/>
                        </a:rPr>
                        <a:t>)</a:t>
                      </a:r>
                      <a:endParaRPr lang="en-US" altLang="zh-CN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8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SG" sz="2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en-US" altLang="zh-SG" sz="20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526" marR="9526" marT="9530" marB="0" anchor="ctr">
                    <a:lnL>
                      <a:noFill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李四</a:t>
                      </a:r>
                      <a:endParaRPr lang="zh-CN" altLang="en-US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1993.02</a:t>
                      </a:r>
                      <a:endParaRPr lang="en-US" altLang="zh-CN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长聘三岗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</a:t>
                      </a:r>
                      <a:r>
                        <a:rPr lang="zh-CN" altLang="en-US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级教授</a:t>
                      </a:r>
                      <a:endParaRPr lang="zh-CN" altLang="en-US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8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SG" sz="2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altLang="zh-SG" sz="20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526" marR="9526" marT="9530" marB="0" anchor="ctr">
                    <a:lnL>
                      <a:noFill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sz="20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阿布拉梅科·谢尔盖</a:t>
                      </a:r>
                      <a:endParaRPr sz="2000" b="1"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ABLAMEYKO SERGEY</a:t>
                      </a:r>
                      <a:endParaRPr lang="en-US" sz="2000" b="1"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1993.02</a:t>
                      </a:r>
                      <a:endParaRPr lang="en-US" altLang="zh-CN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研究员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/</a:t>
                      </a:r>
                      <a:r>
                        <a:rPr lang="zh-CN" altLang="en-US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副研究员</a:t>
                      </a:r>
                      <a:endParaRPr lang="zh-CN" altLang="en-US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8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SG" sz="20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en-US" altLang="zh-SG" sz="20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526" marR="9526" marT="9530" marB="0" anchor="ctr">
                    <a:lnL>
                      <a:noFill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张三</a:t>
                      </a:r>
                      <a:endParaRPr lang="zh-CN" altLang="en-US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1992.06</a:t>
                      </a:r>
                      <a:endParaRPr lang="en-US" altLang="zh-CN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20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神舟青年</a:t>
                      </a:r>
                      <a:r>
                        <a:rPr lang="zh-CN" sz="20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学者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(</a:t>
                      </a:r>
                      <a:r>
                        <a:rPr lang="zh-CN" sz="20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正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/</a:t>
                      </a:r>
                      <a:r>
                        <a:rPr lang="zh-CN" altLang="en-US" sz="20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副</a:t>
                      </a:r>
                      <a:r>
                        <a:rPr lang="zh-CN" sz="20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高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)</a:t>
                      </a:r>
                      <a:endParaRPr lang="zh-CN" sz="2000" b="1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2700" marR="12700" marT="12700" anchor="ctr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>
                      <a:noFill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1330960" y="5769610"/>
            <a:ext cx="911923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 b="1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注：请勿更改模板，</a:t>
            </a:r>
            <a:r>
              <a:rPr lang="zh-CN" altLang="en-US" sz="1400" b="1">
                <a:solidFill>
                  <a:srgbClr val="C00000"/>
                </a:solidFill>
                <a:highlight>
                  <a:srgbClr val="FFFF00"/>
                </a:highlight>
                <a:latin typeface="微软雅黑" panose="020B0503020204020204" pitchFamily="34" charset="-122"/>
                <a:ea typeface="微软雅黑" panose="020B0503020204020204" pitchFamily="34" charset="-122"/>
              </a:rPr>
              <a:t>请参考示例的字体、字号和字色编辑内容，填写后删除填写说明</a:t>
            </a:r>
            <a:endParaRPr lang="zh-CN" altLang="en-US" sz="1400" b="1">
              <a:solidFill>
                <a:srgbClr val="C00000"/>
              </a:solidFill>
              <a:highlight>
                <a:srgbClr val="FFFF00"/>
              </a:highligh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38950"/>
            <a:chOff x="0" y="0"/>
            <a:chExt cx="12192000" cy="6838950"/>
          </a:xfrm>
        </p:grpSpPr>
        <p:grpSp>
          <p:nvGrpSpPr>
            <p:cNvPr id="9" name="组合 8"/>
            <p:cNvGrpSpPr/>
            <p:nvPr/>
          </p:nvGrpSpPr>
          <p:grpSpPr>
            <a:xfrm>
              <a:off x="0" y="6613077"/>
              <a:ext cx="12192000" cy="225873"/>
              <a:chOff x="0" y="6613077"/>
              <a:chExt cx="12192000" cy="225873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3627120" y="6613077"/>
                <a:ext cx="8564880" cy="211328"/>
                <a:chOff x="3627120" y="560832"/>
                <a:chExt cx="8564880" cy="211328"/>
              </a:xfrm>
            </p:grpSpPr>
            <p:sp>
              <p:nvSpPr>
                <p:cNvPr id="22" name="矩形 21"/>
                <p:cNvSpPr/>
                <p:nvPr/>
              </p:nvSpPr>
              <p:spPr>
                <a:xfrm>
                  <a:off x="3884677" y="560832"/>
                  <a:ext cx="8307323" cy="211328"/>
                </a:xfrm>
                <a:prstGeom prst="rect">
                  <a:avLst/>
                </a:prstGeom>
                <a:solidFill>
                  <a:srgbClr val="87000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直角三角形 22"/>
                <p:cNvSpPr/>
                <p:nvPr/>
              </p:nvSpPr>
              <p:spPr>
                <a:xfrm flipH="1">
                  <a:off x="3627120" y="560832"/>
                  <a:ext cx="257557" cy="211328"/>
                </a:xfrm>
                <a:prstGeom prst="rtTriangle">
                  <a:avLst/>
                </a:prstGeom>
                <a:solidFill>
                  <a:srgbClr val="87000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>
                <a:off x="0" y="6838950"/>
                <a:ext cx="12192000" cy="0"/>
              </a:xfrm>
              <a:prstGeom prst="line">
                <a:avLst/>
              </a:prstGeom>
              <a:ln w="38100">
                <a:solidFill>
                  <a:srgbClr val="87000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组合 11"/>
            <p:cNvGrpSpPr/>
            <p:nvPr/>
          </p:nvGrpSpPr>
          <p:grpSpPr>
            <a:xfrm>
              <a:off x="0" y="0"/>
              <a:ext cx="12192000" cy="772160"/>
              <a:chOff x="0" y="0"/>
              <a:chExt cx="12192000" cy="772160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0" y="0"/>
                <a:ext cx="12192000" cy="772160"/>
              </a:xfrm>
              <a:prstGeom prst="rect">
                <a:avLst/>
              </a:prstGeom>
              <a:solidFill>
                <a:srgbClr val="8700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3627120" y="560832"/>
                <a:ext cx="8564880" cy="211328"/>
                <a:chOff x="3627120" y="560832"/>
                <a:chExt cx="8564880" cy="211328"/>
              </a:xfrm>
            </p:grpSpPr>
            <p:sp>
              <p:nvSpPr>
                <p:cNvPr id="18" name="矩形 17"/>
                <p:cNvSpPr/>
                <p:nvPr/>
              </p:nvSpPr>
              <p:spPr>
                <a:xfrm>
                  <a:off x="3884677" y="560832"/>
                  <a:ext cx="8307323" cy="2113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直角三角形 18"/>
                <p:cNvSpPr/>
                <p:nvPr/>
              </p:nvSpPr>
              <p:spPr>
                <a:xfrm flipH="1">
                  <a:off x="3627120" y="560832"/>
                  <a:ext cx="257557" cy="21132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15" name="图片 14"/>
              <p:cNvPicPr>
                <a:picLocks noChangeAspect="1"/>
              </p:cNvPicPr>
              <p:nvPr/>
            </p:nvPicPr>
            <p:blipFill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62" t="12018" r="3317" b="13492"/>
              <a:stretch>
                <a:fillRect/>
              </a:stretch>
            </p:blipFill>
            <p:spPr>
              <a:xfrm>
                <a:off x="118872" y="36576"/>
                <a:ext cx="3172968" cy="667512"/>
              </a:xfrm>
              <a:prstGeom prst="rect">
                <a:avLst/>
              </a:prstGeom>
            </p:spPr>
          </p:pic>
          <p:sp>
            <p:nvSpPr>
              <p:cNvPr id="17" name="文本框 8"/>
              <p:cNvSpPr txBox="1"/>
              <p:nvPr/>
            </p:nvSpPr>
            <p:spPr>
              <a:xfrm>
                <a:off x="3594396" y="49286"/>
                <a:ext cx="8307323" cy="4914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sz="2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宋体" panose="02010600030101010101" pitchFamily="2" charset="-122"/>
                  </a:rPr>
                  <a:t>个人简介</a:t>
                </a:r>
                <a:endParaRPr lang="zh-CN" altLang="en-US" sz="2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endParaRPr>
              </a:p>
            </p:txBody>
          </p:sp>
        </p:grpSp>
      </p:grp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2160000" y="828000"/>
          <a:ext cx="9576000" cy="2365375"/>
        </p:xfrm>
        <a:graphic>
          <a:graphicData uri="http://schemas.openxmlformats.org/drawingml/2006/table">
            <a:tbl>
              <a:tblPr/>
              <a:tblGrid>
                <a:gridCol w="1620000"/>
                <a:gridCol w="3024000"/>
                <a:gridCol w="1872000"/>
                <a:gridCol w="3024000"/>
              </a:tblGrid>
              <a:tr h="504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姓      名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91445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sz="20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阿布拉梅科·谢尔盖</a:t>
                      </a:r>
                      <a:endParaRPr sz="2000" b="1"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ABLAMEYKO SERGEY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44008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申报岗位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80010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20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神舟青年</a:t>
                      </a:r>
                      <a:r>
                        <a:rPr lang="zh-CN" sz="20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学者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(</a:t>
                      </a:r>
                      <a:r>
                        <a:rPr lang="zh-CN" sz="20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正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/</a:t>
                      </a:r>
                      <a:r>
                        <a:rPr lang="zh-CN" altLang="en-US" sz="20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副</a:t>
                      </a:r>
                      <a:r>
                        <a:rPr lang="zh-CN" sz="20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高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)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80010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国籍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生日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91445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中国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20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1992.04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 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144008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推荐单位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80010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经管学院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80010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800" b="1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sym typeface="+mn-ea"/>
                        </a:rPr>
                        <a:t>我校一级学科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91445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2000" b="1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微软雅黑" panose="020B0503020204020204" pitchFamily="34" charset="-122"/>
                          <a:sym typeface="+mn-ea"/>
                        </a:rPr>
                        <a:t>力学</a:t>
                      </a:r>
                      <a:endParaRPr kumimoji="0" lang="zh-CN" altLang="en-US" sz="20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144008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1800" b="1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微软雅黑" panose="020B0503020204020204" pitchFamily="34" charset="-122"/>
                          <a:sym typeface="+mn-ea"/>
                        </a:rPr>
                        <a:t>原单位一级学科</a:t>
                      </a:r>
                      <a:endParaRPr kumimoji="0" lang="zh-CN" altLang="en-US" sz="1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180010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+mn-cs"/>
                        </a:rPr>
                        <a:t>数学</a:t>
                      </a:r>
                      <a:endParaRPr kumimoji="0" lang="zh-CN" alt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80010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现工作单位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91445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b="1" dirty="0">
                          <a:latin typeface="Arial Narrow" panose="020B0606020202030204" pitchFamily="34" charset="0"/>
                          <a:ea typeface="微软雅黑" panose="020B0503020204020204" pitchFamily="34" charset="-122"/>
                          <a:sym typeface="+mn-ea"/>
                        </a:rPr>
                        <a:t>芬兰阿尔托大学</a:t>
                      </a:r>
                      <a:endParaRPr kumimoji="0" lang="zh-CN" alt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44008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现任职务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80010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2000" b="1" dirty="0">
                          <a:latin typeface="Arial Narrow" panose="020B0606020202030204" pitchFamily="34" charset="0"/>
                          <a:ea typeface="微软雅黑" panose="020B0503020204020204" pitchFamily="34" charset="-122"/>
                          <a:sym typeface="+mn-ea"/>
                        </a:rPr>
                        <a:t>博士后、</a:t>
                      </a:r>
                      <a:r>
                        <a:rPr lang="zh-CN" altLang="en-US" sz="2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sym typeface="+mn-ea"/>
                        </a:rPr>
                        <a:t>通讯</a:t>
                      </a:r>
                      <a:r>
                        <a:rPr lang="zh-CN" altLang="en-US" sz="2000" b="1" dirty="0">
                          <a:latin typeface="Arial Narrow" panose="020B0606020202030204" pitchFamily="34" charset="0"/>
                          <a:ea typeface="微软雅黑" panose="020B0503020204020204" pitchFamily="34" charset="-122"/>
                          <a:sym typeface="+mn-ea"/>
                        </a:rPr>
                        <a:t>院士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80010" marR="91445" marT="60935" marB="60935" anchor="ctr" horzOverflow="overflow">
                    <a:lnL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92" name="矩形 10"/>
          <p:cNvSpPr/>
          <p:nvPr/>
        </p:nvSpPr>
        <p:spPr>
          <a:xfrm>
            <a:off x="604800" y="3097530"/>
            <a:ext cx="53276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marL="342900" indent="-342900" eaLnBrk="0" hangingPunct="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1F4E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学习经历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93" name="矩形 10"/>
          <p:cNvSpPr/>
          <p:nvPr/>
        </p:nvSpPr>
        <p:spPr>
          <a:xfrm>
            <a:off x="6228080" y="3096000"/>
            <a:ext cx="55841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marL="342900" indent="-342900" eaLnBrk="0" hangingPunct="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1F4E7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工作经历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540000" y="3600450"/>
          <a:ext cx="5546725" cy="2855913"/>
        </p:xfrm>
        <a:graphic>
          <a:graphicData uri="http://schemas.openxmlformats.org/drawingml/2006/table">
            <a:tbl>
              <a:tblPr/>
              <a:tblGrid>
                <a:gridCol w="1440000"/>
                <a:gridCol w="2628000"/>
                <a:gridCol w="1152000"/>
              </a:tblGrid>
              <a:tr h="441325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起止时间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91460" marR="91460" marT="60978" marB="6097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院校、学科</a:t>
                      </a:r>
                      <a:r>
                        <a:rPr kumimoji="0" lang="en-US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kumimoji="0" lang="zh-CN" altLang="zh-CN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专业</a:t>
                      </a:r>
                      <a:endParaRPr kumimoji="0" lang="zh-CN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91460" marR="91460" marT="60978" marB="60978" anchor="ctr" horzOverflow="overflow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学位</a:t>
                      </a:r>
                      <a:endParaRPr kumimoji="0" lang="zh-CN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91460" marR="91460" marT="60978" marB="60978" anchor="ctr" horzOverflow="overflow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</a:tr>
              <a:tr h="720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1998-2002</a:t>
                      </a:r>
                      <a:endParaRPr kumimoji="0" lang="en-US" altLang="zh-CN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1460" marR="91460" marT="60978" marB="6097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+mn-cs"/>
                        </a:rPr>
                        <a:t>乌克兰巴库超硬材料研究所化学</a:t>
                      </a:r>
                      <a:endParaRPr kumimoji="0" lang="zh-CN" altLang="en-US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44032" marR="91460" marT="60978" marB="60978" anchor="ctr" horzOverflow="overflow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副</a:t>
                      </a:r>
                      <a:r>
                        <a:rPr kumimoji="0" lang="en-US" altLang="zh-C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kumimoji="0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博士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80041" marR="91460" marT="60978" marB="60978" anchor="ctr" horzOverflow="overflow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2014-2020</a:t>
                      </a:r>
                      <a:endParaRPr kumimoji="0" lang="en-US" altLang="zh-CN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1460" marR="91460" marT="60978" marB="6097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zh-CN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+mn-cs"/>
                        </a:rPr>
                        <a:t>西安交通大学  </a:t>
                      </a:r>
                      <a:endParaRPr kumimoji="0" lang="zh-CN" altLang="zh-CN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zh-CN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+mn-cs"/>
                        </a:rPr>
                        <a:t>土木</a:t>
                      </a:r>
                      <a:endParaRPr kumimoji="0" lang="zh-CN" altLang="zh-CN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44032" marR="91460" marT="60978" marB="60978" anchor="ctr" horzOverflow="overflow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硕士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80041" marR="91460" marT="60978" marB="60978" anchor="ctr" horzOverflow="overflow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00"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altLang="zh-CN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2010-2014</a:t>
                      </a:r>
                      <a:endParaRPr kumimoji="0" lang="en-US" altLang="zh-CN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1460" marR="91460" marT="60978" marB="6097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zh-CN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+mn-cs"/>
                        </a:rPr>
                        <a:t>西安交通大学  </a:t>
                      </a:r>
                      <a:endParaRPr kumimoji="0" lang="zh-CN" altLang="zh-CN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zh-CN" sz="18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  <a:cs typeface="+mn-cs"/>
                        </a:rPr>
                        <a:t>力学</a:t>
                      </a:r>
                      <a:endParaRPr kumimoji="0" lang="zh-CN" altLang="zh-CN" sz="1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144032" marR="91460" marT="60978" marB="60978" anchor="ctr" horzOverflow="overflow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algn="ctr" defTabSz="914400" rtl="0" eaLnBrk="1" fontAlgn="base" latinLnBrk="0" hangingPunct="1">
                        <a:lnSpc>
                          <a:spcPct val="100000"/>
                        </a:lnSpc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学士</a:t>
                      </a:r>
                      <a:endParaRPr kumimoji="0" lang="zh-CN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80041" marR="91460" marT="60978" marB="60978" anchor="ctr" horzOverflow="overflow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custDataLst>
              <p:tags r:id="rId4"/>
            </p:custDataLst>
          </p:nvPr>
        </p:nvGraphicFramePr>
        <p:xfrm>
          <a:off x="6227763" y="3600450"/>
          <a:ext cx="5450466" cy="2602865"/>
        </p:xfrm>
        <a:graphic>
          <a:graphicData uri="http://schemas.openxmlformats.org/drawingml/2006/table">
            <a:tbl>
              <a:tblPr/>
              <a:tblGrid>
                <a:gridCol w="1476000"/>
                <a:gridCol w="2143722"/>
                <a:gridCol w="1830744"/>
              </a:tblGrid>
              <a:tr h="442800">
                <a:tc>
                  <a:txBody>
                    <a:bodyPr/>
                    <a:p>
                      <a:pPr lvl="0" algn="ctr" eaLnBrk="1" hangingPunct="1">
                        <a:buNone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起止时间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91441" marR="91441" marT="60970" marB="6097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lvl="0" algn="ctr" eaLnBrk="1" hangingPunct="1">
                        <a:buNone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工作单位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91441" marR="91441" marT="60970" marB="60970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lvl="0" algn="ctr" eaLnBrk="1" hangingPunct="1">
                        <a:buNone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职务</a:t>
                      </a:r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职称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91441" marR="91441" marT="60970" marB="60970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54061"/>
                    </a:solidFill>
                  </a:tcPr>
                </a:tc>
              </a:tr>
              <a:tr h="720000">
                <a:tc>
                  <a:txBody>
                    <a:bodyPr/>
                    <a:p>
                      <a:pPr lvl="0" algn="ctr" eaLnBrk="1" hangingPunct="1">
                        <a:lnSpc>
                          <a:spcPct val="100000"/>
                        </a:lnSpc>
                        <a:buNone/>
                      </a:pPr>
                      <a:r>
                        <a:rPr lang="en-US" altLang="zh-CN" sz="18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2006-</a:t>
                      </a:r>
                      <a:r>
                        <a:rPr lang="zh-CN" altLang="en-US" sz="1800" b="1" kern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至今</a:t>
                      </a:r>
                      <a:endParaRPr lang="zh-CN" altLang="en-US" sz="1800" b="1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91441" marR="91441" marT="60970" marB="6097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lvl="0" algn="ctr" eaLnBrk="1" hangingPunct="1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</a:rPr>
                        <a:t>俄罗斯科学院</a:t>
                      </a:r>
                      <a:endParaRPr lang="zh-CN" altLang="en-US" sz="18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</a:endParaRPr>
                    </a:p>
                  </a:txBody>
                  <a:tcPr marL="144002" marR="91441" marT="60970" marB="60970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lvl="0" algn="ctr" eaLnBrk="1" hangingPunct="1">
                        <a:lnSpc>
                          <a:spcPct val="100000"/>
                        </a:lnSpc>
                        <a:buNone/>
                      </a:pPr>
                      <a:r>
                        <a:rPr lang="zh-CN" altLang="en-US" sz="1800" b="1" kern="12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+mn-cs"/>
                        </a:rPr>
                        <a:t>通讯院士</a:t>
                      </a:r>
                      <a:endParaRPr lang="zh-CN" altLang="en-US" sz="1800" b="1" kern="1200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lvl="0" algn="ctr" eaLnBrk="1" hangingPunct="1">
                        <a:lnSpc>
                          <a:spcPct val="100000"/>
                        </a:lnSpc>
                        <a:buNone/>
                      </a:pPr>
                      <a:r>
                        <a:rPr lang="zh-CN" altLang="zh-CN" sz="1400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  <a:sym typeface="+mn-ea"/>
                        </a:rPr>
                        <a:t>Corresponding Member</a:t>
                      </a:r>
                      <a:endParaRPr lang="zh-CN" altLang="zh-CN" sz="1400" b="1" kern="12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  <a:cs typeface="+mn-cs"/>
                        <a:sym typeface="+mn-ea"/>
                      </a:endParaRPr>
                    </a:p>
                  </a:txBody>
                  <a:tcPr marL="180003" marR="91441" marT="60970" marB="60970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00">
                <a:tc>
                  <a:txBody>
                    <a:bodyPr/>
                    <a:p>
                      <a:pPr lvl="0" algn="ctr" eaLnBrk="1" hangingPunct="1">
                        <a:buNone/>
                      </a:pPr>
                      <a:r>
                        <a:rPr lang="en-US" altLang="zh-CN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2022-</a:t>
                      </a:r>
                      <a:r>
                        <a:rPr lang="zh-CN" altLang="en-US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至今</a:t>
                      </a:r>
                      <a:endParaRPr lang="zh-CN" altLang="en-US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91441" marR="91441" marT="60970" marB="6097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lvl="0" algn="ctr" eaLnBrk="1" hangingPunct="1">
                        <a:buNone/>
                      </a:pPr>
                      <a:r>
                        <a:rPr lang="zh-CN" altLang="en-US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芬兰阿尔托大学</a:t>
                      </a:r>
                      <a:endParaRPr lang="zh-CN" altLang="zh-CN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44002" marR="91441" marT="60970" marB="60970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lvl="0" algn="ctr" eaLnBrk="1" hangingPunct="1">
                        <a:buNone/>
                      </a:pPr>
                      <a:r>
                        <a:rPr lang="zh-CN" altLang="en-US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博士后</a:t>
                      </a:r>
                      <a:endParaRPr lang="zh-CN" altLang="en-US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zh-CN" altLang="zh-CN" sz="1200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Postdoctoral Fellow</a:t>
                      </a:r>
                      <a:endParaRPr lang="zh-CN" altLang="zh-CN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80003" marR="91441" marT="60970" marB="60970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00">
                <a:tc>
                  <a:txBody>
                    <a:bodyPr/>
                    <a:p>
                      <a:pPr lvl="0" algn="ctr" eaLnBrk="1" hangingPunct="1">
                        <a:buNone/>
                      </a:pPr>
                      <a:r>
                        <a:rPr lang="en-US" altLang="zh-CN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2018-2019</a:t>
                      </a:r>
                      <a:endParaRPr lang="en-US" altLang="zh-CN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91441" marR="91441" marT="60970" marB="6097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lvl="0" algn="ctr" eaLnBrk="1" hangingPunct="1">
                        <a:buNone/>
                      </a:pPr>
                      <a:r>
                        <a:rPr lang="zh-CN" altLang="en-US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香港城市大学</a:t>
                      </a:r>
                      <a:endParaRPr lang="zh-CN" altLang="en-US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44002" marR="91441" marT="60970" marB="60970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lvl="0" algn="ctr" eaLnBrk="1" hangingPunct="1">
                        <a:buNone/>
                      </a:pPr>
                      <a:r>
                        <a:rPr lang="zh-CN" altLang="zh-CN" b="1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助理研究员</a:t>
                      </a:r>
                      <a:endParaRPr lang="zh-CN" altLang="zh-CN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marL="180003" marR="91441" marT="60970" marB="60970"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404178" y="798513"/>
            <a:ext cx="1676400" cy="2151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照片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38950"/>
            <a:chOff x="0" y="0"/>
            <a:chExt cx="12192000" cy="6838950"/>
          </a:xfrm>
        </p:grpSpPr>
        <p:grpSp>
          <p:nvGrpSpPr>
            <p:cNvPr id="9" name="组合 8"/>
            <p:cNvGrpSpPr/>
            <p:nvPr/>
          </p:nvGrpSpPr>
          <p:grpSpPr>
            <a:xfrm>
              <a:off x="0" y="6613077"/>
              <a:ext cx="12192000" cy="225873"/>
              <a:chOff x="0" y="6613077"/>
              <a:chExt cx="12192000" cy="225873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3627120" y="6613077"/>
                <a:ext cx="8564880" cy="211328"/>
                <a:chOff x="3627120" y="560832"/>
                <a:chExt cx="8564880" cy="211328"/>
              </a:xfrm>
            </p:grpSpPr>
            <p:sp>
              <p:nvSpPr>
                <p:cNvPr id="22" name="矩形 21"/>
                <p:cNvSpPr/>
                <p:nvPr/>
              </p:nvSpPr>
              <p:spPr>
                <a:xfrm>
                  <a:off x="3884677" y="560832"/>
                  <a:ext cx="8307323" cy="211328"/>
                </a:xfrm>
                <a:prstGeom prst="rect">
                  <a:avLst/>
                </a:prstGeom>
                <a:solidFill>
                  <a:srgbClr val="87000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直角三角形 22"/>
                <p:cNvSpPr/>
                <p:nvPr/>
              </p:nvSpPr>
              <p:spPr>
                <a:xfrm flipH="1">
                  <a:off x="3627120" y="560832"/>
                  <a:ext cx="257557" cy="211328"/>
                </a:xfrm>
                <a:prstGeom prst="rtTriangle">
                  <a:avLst/>
                </a:prstGeom>
                <a:solidFill>
                  <a:srgbClr val="87000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>
                <a:off x="0" y="6838950"/>
                <a:ext cx="12192000" cy="0"/>
              </a:xfrm>
              <a:prstGeom prst="line">
                <a:avLst/>
              </a:prstGeom>
              <a:ln w="38100">
                <a:solidFill>
                  <a:srgbClr val="87000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组合 11"/>
            <p:cNvGrpSpPr/>
            <p:nvPr/>
          </p:nvGrpSpPr>
          <p:grpSpPr>
            <a:xfrm>
              <a:off x="0" y="0"/>
              <a:ext cx="12192000" cy="772160"/>
              <a:chOff x="0" y="0"/>
              <a:chExt cx="12192000" cy="772160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0" y="0"/>
                <a:ext cx="12192000" cy="772160"/>
              </a:xfrm>
              <a:prstGeom prst="rect">
                <a:avLst/>
              </a:prstGeom>
              <a:solidFill>
                <a:srgbClr val="8700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3627120" y="560832"/>
                <a:ext cx="8564880" cy="211328"/>
                <a:chOff x="3627120" y="560832"/>
                <a:chExt cx="8564880" cy="211328"/>
              </a:xfrm>
            </p:grpSpPr>
            <p:sp>
              <p:nvSpPr>
                <p:cNvPr id="18" name="矩形 17"/>
                <p:cNvSpPr/>
                <p:nvPr/>
              </p:nvSpPr>
              <p:spPr>
                <a:xfrm>
                  <a:off x="3884677" y="560832"/>
                  <a:ext cx="8307323" cy="2113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直角三角形 18"/>
                <p:cNvSpPr/>
                <p:nvPr/>
              </p:nvSpPr>
              <p:spPr>
                <a:xfrm flipH="1">
                  <a:off x="3627120" y="560832"/>
                  <a:ext cx="257557" cy="21132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15" name="图片 14"/>
              <p:cNvPicPr>
                <a:picLocks noChangeAspect="1"/>
              </p:cNvPicPr>
              <p:nvPr/>
            </p:nvPicPr>
            <p:blipFill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62" t="12018" r="3317" b="13492"/>
              <a:stretch>
                <a:fillRect/>
              </a:stretch>
            </p:blipFill>
            <p:spPr>
              <a:xfrm>
                <a:off x="118872" y="36576"/>
                <a:ext cx="3172968" cy="667512"/>
              </a:xfrm>
              <a:prstGeom prst="rect">
                <a:avLst/>
              </a:prstGeom>
            </p:spPr>
          </p:pic>
          <p:sp>
            <p:nvSpPr>
              <p:cNvPr id="17" name="文本框 8"/>
              <p:cNvSpPr txBox="1"/>
              <p:nvPr/>
            </p:nvSpPr>
            <p:spPr>
              <a:xfrm>
                <a:off x="3594396" y="49286"/>
                <a:ext cx="8307323" cy="4914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en-US" sz="2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主要学术业绩/标志性学术成果</a:t>
                </a:r>
                <a:endParaRPr lang="zh-CN" altLang="en-US" sz="2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</p:txBody>
          </p:sp>
        </p:grpSp>
      </p:grp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 dirty="0"/>
          </a:p>
        </p:txBody>
      </p:sp>
      <p:graphicFrame>
        <p:nvGraphicFramePr>
          <p:cNvPr id="3" name="表格 2"/>
          <p:cNvGraphicFramePr/>
          <p:nvPr>
            <p:custDataLst>
              <p:tags r:id="rId2"/>
            </p:custDataLst>
          </p:nvPr>
        </p:nvGraphicFramePr>
        <p:xfrm>
          <a:off x="639445" y="772795"/>
          <a:ext cx="10980180" cy="4207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80"/>
                <a:gridCol w="9540000"/>
              </a:tblGrid>
              <a:tr h="576000"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b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领域</a:t>
                      </a:r>
                      <a:endParaRPr lang="zh-CN" altLang="en-US" b="1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just" fontAlgn="auto">
                        <a:lnSpc>
                          <a:spcPts val="2800"/>
                        </a:lnSpc>
                        <a:buNone/>
                      </a:pPr>
                      <a:r>
                        <a:rPr lang="zh-CN" altLang="en-US" sz="18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主要从事计算机建模和</a:t>
                      </a:r>
                      <a:r>
                        <a:rPr lang="zh-CN" altLang="en-US" sz="18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精密铸造工艺</a:t>
                      </a:r>
                      <a:r>
                        <a:rPr lang="zh-CN" altLang="en-US" sz="18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过程自动化领域以及获得</a:t>
                      </a:r>
                      <a:r>
                        <a:rPr lang="zh-CN" altLang="en-US" sz="1800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新型铝基材料</a:t>
                      </a:r>
                      <a:r>
                        <a:rPr lang="zh-CN" altLang="en-US" sz="18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领域的研究</a:t>
                      </a:r>
                      <a:endParaRPr lang="zh-CN" alt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8534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论文</a:t>
                      </a:r>
                      <a:endParaRPr lang="zh-CN" altLang="en-US" b="1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just" fontAlgn="auto">
                        <a:lnSpc>
                          <a:spcPts val="2800"/>
                        </a:lnSpc>
                        <a:buNone/>
                      </a:pPr>
                      <a:r>
                        <a:rPr lang="zh-CN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近五年</a:t>
                      </a:r>
                      <a:r>
                        <a:rPr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发表论文10余篇(SCI</a:t>
                      </a:r>
                      <a:r>
                        <a:rPr lang="en-US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2篇、</a:t>
                      </a:r>
                      <a:r>
                        <a:rPr lang="zh-CN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第一</a:t>
                      </a:r>
                      <a:r>
                        <a:rPr lang="en-US" altLang="zh-CN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altLang="en-US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篇、</a:t>
                      </a:r>
                      <a:r>
                        <a:rPr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通讯5篇)</a:t>
                      </a:r>
                      <a:r>
                        <a:rPr lang="zh-CN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发表在领域顶级期刊/权威期刊</a:t>
                      </a:r>
                      <a:r>
                        <a:rPr lang="en-US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四大刊/中科院一区Top</a:t>
                      </a:r>
                      <a:r>
                        <a:rPr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《Литьё и металлургия》</a:t>
                      </a:r>
                      <a:r>
                        <a:rPr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上 </a:t>
                      </a:r>
                      <a:r>
                        <a:rPr lang="zh-CN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；授权专利</a:t>
                      </a:r>
                      <a:r>
                        <a:rPr lang="en-US" altLang="zh-CN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zh-CN" altLang="en-US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项</a:t>
                      </a:r>
                      <a:endParaRPr lang="zh-CN" altLang="en-US" sz="1800" b="1"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  <a:p>
                      <a:pPr indent="0" algn="just" fontAlgn="auto">
                        <a:lnSpc>
                          <a:spcPts val="2800"/>
                        </a:lnSpc>
                        <a:buNone/>
                      </a:pPr>
                      <a:r>
                        <a:rPr lang="zh-CN" altLang="en-US" sz="14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注：论文填写近五年的成果，博士期间论文和未发表论文请勿填写</a:t>
                      </a:r>
                      <a:endParaRPr lang="zh-CN" altLang="en-US" sz="1400" b="1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50609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项目</a:t>
                      </a:r>
                      <a:endParaRPr lang="zh-CN" altLang="en-US" b="1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just" fontAlgn="auto">
                        <a:lnSpc>
                          <a:spcPts val="2800"/>
                        </a:lnSpc>
                        <a:buNone/>
                      </a:pPr>
                      <a:r>
                        <a:rPr lang="zh-CN" altLang="en-US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主持明斯克市执行委员会创新基金项目</a:t>
                      </a:r>
                      <a:r>
                        <a:rPr lang="en-US" altLang="zh-CN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(1/2)</a:t>
                      </a:r>
                      <a:r>
                        <a:rPr lang="zh-CN" altLang="en-US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、教育部的独立项目</a:t>
                      </a:r>
                      <a:r>
                        <a:rPr lang="en-US" altLang="zh-CN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(1/3)</a:t>
                      </a:r>
                      <a:r>
                        <a:rPr lang="zh-CN" altLang="en-US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、国家科学研究计划项目</a:t>
                      </a:r>
                      <a:r>
                        <a:rPr lang="en-US" altLang="zh-CN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(1/1)</a:t>
                      </a:r>
                      <a:r>
                        <a:rPr lang="zh-CN" altLang="en-US" sz="1800" b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等6项</a:t>
                      </a:r>
                      <a:endParaRPr lang="zh-CN" altLang="en-US" sz="1600" b="1"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107950" anchor="ctr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612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获奖</a:t>
                      </a:r>
                      <a:r>
                        <a:rPr lang="en-US" altLang="zh-CN" b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b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荣誉</a:t>
                      </a:r>
                      <a:endParaRPr lang="zh-CN" altLang="en-US" b="1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just" fontAlgn="auto">
                        <a:lnSpc>
                          <a:spcPts val="2800"/>
                        </a:lnSpc>
                        <a:buNone/>
                      </a:pPr>
                      <a:r>
                        <a:rPr lang="zh-CN" altLang="en-US" sz="1800" b="1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获国家</a:t>
                      </a:r>
                      <a:r>
                        <a:rPr lang="zh-CN" altLang="en-US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科技进步奖二等奖</a:t>
                      </a:r>
                      <a:r>
                        <a:rPr lang="en-US" altLang="zh-CN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</a:t>
                      </a:r>
                      <a:r>
                        <a:rPr lang="zh-CN" altLang="en-US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项(</a:t>
                      </a:r>
                      <a:r>
                        <a:rPr lang="en-US" altLang="zh-CN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1/3</a:t>
                      </a:r>
                      <a:r>
                        <a:rPr lang="zh-CN" altLang="en-US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)</a:t>
                      </a:r>
                      <a:r>
                        <a:rPr lang="zh-CN" altLang="en-US" sz="18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，</a:t>
                      </a:r>
                      <a:r>
                        <a:rPr lang="zh-CN" altLang="en-US" sz="1800" b="1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获国家科技进步一等奖</a:t>
                      </a:r>
                      <a:r>
                        <a:rPr lang="en-US" altLang="zh-CN" sz="1800" b="1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</a:t>
                      </a:r>
                      <a:r>
                        <a:rPr lang="zh-CN" altLang="en-US" sz="1800" b="1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项(</a:t>
                      </a:r>
                      <a:r>
                        <a:rPr lang="en-US" sz="1800" b="1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7/10</a:t>
                      </a:r>
                      <a:r>
                        <a:rPr lang="zh-CN" altLang="en-US" sz="1800" b="1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)，</a:t>
                      </a:r>
                      <a:r>
                        <a:rPr lang="zh-CN" altLang="en-US" sz="1800" b="1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获2020年白俄罗斯共和国总统青年科学家奖</a:t>
                      </a:r>
                      <a:r>
                        <a:rPr lang="en-US" altLang="zh-CN" sz="1800" b="1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(</a:t>
                      </a:r>
                      <a:r>
                        <a:rPr lang="zh-CN" altLang="en-US" sz="1800" b="1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每年</a:t>
                      </a:r>
                      <a:r>
                        <a:rPr lang="en-US" altLang="zh-CN" sz="1800" b="1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10</a:t>
                      </a:r>
                      <a:r>
                        <a:rPr lang="zh-CN" altLang="en-US" sz="1800" b="1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人</a:t>
                      </a:r>
                      <a:r>
                        <a:rPr lang="en-US" altLang="zh-CN" sz="1800" b="1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)</a:t>
                      </a:r>
                      <a:r>
                        <a:rPr lang="zh-CN" altLang="en-US" sz="1800" b="1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；</a:t>
                      </a:r>
                      <a:r>
                        <a:rPr lang="zh-CN" altLang="en-US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2024年依托我校申报国家级青年人才</a:t>
                      </a:r>
                      <a:r>
                        <a:rPr lang="en-US" altLang="zh-CN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(</a:t>
                      </a:r>
                      <a:r>
                        <a:rPr lang="zh-CN" altLang="en-US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上会</a:t>
                      </a:r>
                      <a:r>
                        <a:rPr lang="en-US" altLang="zh-CN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)</a:t>
                      </a:r>
                      <a:endParaRPr lang="en-US" altLang="zh-CN" sz="18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anchor="ctr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6408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加入团队</a:t>
                      </a:r>
                      <a:endParaRPr lang="zh-CN" altLang="en-US" b="1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合作基础</a:t>
                      </a:r>
                      <a:endParaRPr lang="zh-CN" altLang="en-US" b="1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just" fontAlgn="auto">
                        <a:lnSpc>
                          <a:spcPts val="2800"/>
                        </a:lnSpc>
                        <a:buNone/>
                      </a:pPr>
                      <a:r>
                        <a:rPr lang="zh-CN" altLang="en-US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团队负责人：</a:t>
                      </a:r>
                      <a:r>
                        <a:rPr lang="zh-CN" altLang="en-US" sz="1800" b="1" dirty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XXX</a:t>
                      </a:r>
                      <a:r>
                        <a:rPr lang="zh-CN" altLang="en-US" sz="18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，</a:t>
                      </a:r>
                      <a:r>
                        <a:rPr lang="zh-CN" altLang="en-US" sz="18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正合作</a:t>
                      </a:r>
                      <a:r>
                        <a:rPr lang="en-US" altLang="zh-CN" sz="18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/</a:t>
                      </a:r>
                      <a:r>
                        <a:rPr lang="zh-CN" altLang="en-US" sz="18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获批</a:t>
                      </a:r>
                      <a:r>
                        <a:rPr lang="en-US" altLang="zh-CN" sz="18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/</a:t>
                      </a:r>
                      <a:r>
                        <a:rPr lang="zh-CN" altLang="en-US" sz="18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承担国家重点研发项目1项，</a:t>
                      </a:r>
                      <a:r>
                        <a:rPr lang="zh-CN" altLang="en-US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共同发表</a:t>
                      </a:r>
                      <a:r>
                        <a:rPr lang="en-US" altLang="zh-CN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2</a:t>
                      </a:r>
                      <a:r>
                        <a:rPr lang="zh-CN" altLang="en-US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篇论文</a:t>
                      </a:r>
                      <a:r>
                        <a:rPr lang="en-US" altLang="zh-CN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(</a:t>
                      </a:r>
                      <a:r>
                        <a:rPr lang="zh-CN" altLang="en-US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申请人排序</a:t>
                      </a:r>
                      <a:r>
                        <a:rPr lang="en-US" altLang="zh-CN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1)</a:t>
                      </a:r>
                      <a:endParaRPr lang="en-US" altLang="zh-CN" sz="1800" b="1" u="sng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anchor="ctr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936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预期目标</a:t>
                      </a:r>
                      <a:endParaRPr lang="zh-CN" altLang="en-US" b="1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just" fontAlgn="auto">
                        <a:lnSpc>
                          <a:spcPts val="2800"/>
                        </a:lnSpc>
                        <a:buNone/>
                      </a:pPr>
                      <a:r>
                        <a:rPr lang="zh-CN" altLang="en-US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围绕</a:t>
                      </a:r>
                      <a:r>
                        <a:rPr lang="en-US" altLang="zh-CN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***</a:t>
                      </a:r>
                      <a:r>
                        <a:rPr lang="zh-CN" altLang="en-US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开展研究</a:t>
                      </a:r>
                      <a:r>
                        <a:rPr lang="en-US" altLang="zh-CN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/</a:t>
                      </a:r>
                      <a:r>
                        <a:rPr lang="zh-CN" altLang="en-US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合作。</a:t>
                      </a:r>
                      <a:r>
                        <a:rPr lang="en-US" altLang="zh-CN" sz="18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3</a:t>
                      </a:r>
                      <a:r>
                        <a:rPr lang="zh-CN" altLang="en-US" sz="18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年取得</a:t>
                      </a:r>
                      <a:r>
                        <a:rPr lang="zh-CN" altLang="en-US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：(1)</a:t>
                      </a:r>
                      <a:r>
                        <a:rPr lang="en-US" altLang="zh-CN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发表四大刊等高水平论文3-4篇</a:t>
                      </a:r>
                      <a:r>
                        <a:rPr lang="zh-CN" altLang="en-US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，(2)</a:t>
                      </a:r>
                      <a:r>
                        <a:rPr lang="en-US" altLang="zh-CN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获批国家自然科学基金青年科学基金项目1项</a:t>
                      </a:r>
                      <a:r>
                        <a:rPr lang="zh-CN" altLang="en-US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，</a:t>
                      </a:r>
                      <a:r>
                        <a:rPr lang="zh-CN" altLang="en-US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(</a:t>
                      </a:r>
                      <a:r>
                        <a:rPr lang="en-US" altLang="zh-CN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3</a:t>
                      </a:r>
                      <a:r>
                        <a:rPr lang="zh-CN" altLang="en-US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)经费到账</a:t>
                      </a:r>
                      <a:r>
                        <a:rPr lang="en-US" altLang="zh-CN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100</a:t>
                      </a:r>
                      <a:r>
                        <a:rPr lang="zh-CN" altLang="en-US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万，(</a:t>
                      </a:r>
                      <a:r>
                        <a:rPr lang="en-US" altLang="zh-CN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4</a:t>
                      </a:r>
                      <a:r>
                        <a:rPr lang="zh-CN" altLang="en-US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)授权发明专利</a:t>
                      </a:r>
                      <a:r>
                        <a:rPr lang="en-US" altLang="zh-CN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2-3</a:t>
                      </a:r>
                      <a:r>
                        <a:rPr lang="zh-CN" altLang="en-US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项</a:t>
                      </a:r>
                      <a:r>
                        <a:rPr lang="zh-CN" altLang="en-US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；</a:t>
                      </a:r>
                      <a:r>
                        <a:rPr lang="zh-CN" altLang="en-US" sz="18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6年取得</a:t>
                      </a:r>
                      <a:r>
                        <a:rPr lang="zh-CN" altLang="en-US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：(</a:t>
                      </a:r>
                      <a:r>
                        <a:rPr lang="en-US" altLang="zh-CN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5</a:t>
                      </a:r>
                      <a:r>
                        <a:rPr lang="zh-CN" altLang="en-US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)</a:t>
                      </a:r>
                      <a:r>
                        <a:rPr lang="en-US" altLang="zh-CN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获省部级及以上奖励1项</a:t>
                      </a:r>
                      <a:r>
                        <a:rPr lang="zh-CN" altLang="en-US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，(</a:t>
                      </a:r>
                      <a:r>
                        <a:rPr lang="en-US" altLang="zh-CN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6</a:t>
                      </a:r>
                      <a:r>
                        <a:rPr lang="zh-CN" altLang="en-US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)</a:t>
                      </a:r>
                      <a:r>
                        <a:rPr lang="en-US" altLang="zh-CN" sz="1800" b="1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获得至少一项长聘岗聘任申报条件</a:t>
                      </a:r>
                      <a:endParaRPr lang="en-US" altLang="zh-CN" sz="1800" b="1" dirty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  <a:p>
                      <a:pPr indent="0" algn="just" fontAlgn="auto">
                        <a:lnSpc>
                          <a:spcPts val="2800"/>
                        </a:lnSpc>
                        <a:buNone/>
                      </a:pPr>
                      <a:r>
                        <a:rPr lang="zh-CN" altLang="en-US" sz="14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注：预期目标每条需具体量化可考核，</a:t>
                      </a:r>
                      <a:r>
                        <a:rPr lang="en-US" altLang="zh-CN" sz="14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3</a:t>
                      </a:r>
                      <a:r>
                        <a:rPr lang="zh-CN" altLang="en-US" sz="14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年目标中一般应有项目要求，外籍和讲席教授短期按</a:t>
                      </a:r>
                      <a:r>
                        <a:rPr lang="en-US" altLang="zh-CN" sz="14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3</a:t>
                      </a:r>
                      <a:r>
                        <a:rPr lang="zh-CN" altLang="en-US" sz="14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年拟定预期目标，神舟岗位分别按</a:t>
                      </a:r>
                      <a:r>
                        <a:rPr lang="en-US" altLang="zh-CN" sz="14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3</a:t>
                      </a:r>
                      <a:r>
                        <a:rPr lang="zh-CN" altLang="en-US" sz="14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年和</a:t>
                      </a:r>
                      <a:r>
                        <a:rPr lang="en-US" altLang="zh-CN" sz="14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6</a:t>
                      </a:r>
                      <a:r>
                        <a:rPr lang="zh-CN" altLang="en-US" sz="1400" b="1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年拟定预期目标，预期目标后续写入合同，可参照附件8拟定。</a:t>
                      </a:r>
                      <a:endParaRPr lang="zh-CN" altLang="en-US" sz="1400" b="1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anchor="ctr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38950"/>
            <a:chOff x="0" y="0"/>
            <a:chExt cx="12192000" cy="6838950"/>
          </a:xfrm>
        </p:grpSpPr>
        <p:grpSp>
          <p:nvGrpSpPr>
            <p:cNvPr id="9" name="组合 8"/>
            <p:cNvGrpSpPr/>
            <p:nvPr/>
          </p:nvGrpSpPr>
          <p:grpSpPr>
            <a:xfrm>
              <a:off x="0" y="6613077"/>
              <a:ext cx="12192000" cy="225873"/>
              <a:chOff x="0" y="6613077"/>
              <a:chExt cx="12192000" cy="225873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3627120" y="6613077"/>
                <a:ext cx="8564880" cy="211328"/>
                <a:chOff x="3627120" y="560832"/>
                <a:chExt cx="8564880" cy="211328"/>
              </a:xfrm>
            </p:grpSpPr>
            <p:sp>
              <p:nvSpPr>
                <p:cNvPr id="22" name="矩形 21"/>
                <p:cNvSpPr/>
                <p:nvPr/>
              </p:nvSpPr>
              <p:spPr>
                <a:xfrm>
                  <a:off x="3884677" y="560832"/>
                  <a:ext cx="8307323" cy="211328"/>
                </a:xfrm>
                <a:prstGeom prst="rect">
                  <a:avLst/>
                </a:prstGeom>
                <a:solidFill>
                  <a:srgbClr val="87000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直角三角形 22"/>
                <p:cNvSpPr/>
                <p:nvPr/>
              </p:nvSpPr>
              <p:spPr>
                <a:xfrm flipH="1">
                  <a:off x="3627120" y="560832"/>
                  <a:ext cx="257557" cy="211328"/>
                </a:xfrm>
                <a:prstGeom prst="rtTriangle">
                  <a:avLst/>
                </a:prstGeom>
                <a:solidFill>
                  <a:srgbClr val="87000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21" name="直接连接符 20"/>
              <p:cNvCxnSpPr/>
              <p:nvPr/>
            </p:nvCxnSpPr>
            <p:spPr>
              <a:xfrm>
                <a:off x="0" y="6838950"/>
                <a:ext cx="12192000" cy="0"/>
              </a:xfrm>
              <a:prstGeom prst="line">
                <a:avLst/>
              </a:prstGeom>
              <a:ln w="38100">
                <a:solidFill>
                  <a:srgbClr val="87000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组合 11"/>
            <p:cNvGrpSpPr/>
            <p:nvPr/>
          </p:nvGrpSpPr>
          <p:grpSpPr>
            <a:xfrm>
              <a:off x="0" y="0"/>
              <a:ext cx="12192000" cy="772160"/>
              <a:chOff x="0" y="0"/>
              <a:chExt cx="12192000" cy="772160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0" y="0"/>
                <a:ext cx="12192000" cy="772160"/>
              </a:xfrm>
              <a:prstGeom prst="rect">
                <a:avLst/>
              </a:prstGeom>
              <a:solidFill>
                <a:srgbClr val="87000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4" name="组合 13"/>
              <p:cNvGrpSpPr/>
              <p:nvPr/>
            </p:nvGrpSpPr>
            <p:grpSpPr>
              <a:xfrm>
                <a:off x="3627120" y="560832"/>
                <a:ext cx="8564880" cy="211328"/>
                <a:chOff x="3627120" y="560832"/>
                <a:chExt cx="8564880" cy="211328"/>
              </a:xfrm>
            </p:grpSpPr>
            <p:sp>
              <p:nvSpPr>
                <p:cNvPr id="18" name="矩形 17"/>
                <p:cNvSpPr/>
                <p:nvPr/>
              </p:nvSpPr>
              <p:spPr>
                <a:xfrm>
                  <a:off x="3884677" y="560832"/>
                  <a:ext cx="8307323" cy="2113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直角三角形 18"/>
                <p:cNvSpPr/>
                <p:nvPr/>
              </p:nvSpPr>
              <p:spPr>
                <a:xfrm flipH="1">
                  <a:off x="3627120" y="560832"/>
                  <a:ext cx="257557" cy="21132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15" name="图片 14"/>
              <p:cNvPicPr>
                <a:picLocks noChangeAspect="1"/>
              </p:cNvPicPr>
              <p:nvPr/>
            </p:nvPicPr>
            <p:blipFill rotWithShape="1"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62" t="12018" r="3317" b="13492"/>
              <a:stretch>
                <a:fillRect/>
              </a:stretch>
            </p:blipFill>
            <p:spPr>
              <a:xfrm>
                <a:off x="118872" y="36576"/>
                <a:ext cx="3172968" cy="667512"/>
              </a:xfrm>
              <a:prstGeom prst="rect">
                <a:avLst/>
              </a:prstGeom>
            </p:spPr>
          </p:pic>
          <p:sp>
            <p:nvSpPr>
              <p:cNvPr id="17" name="文本框 8"/>
              <p:cNvSpPr txBox="1"/>
              <p:nvPr/>
            </p:nvSpPr>
            <p:spPr>
              <a:xfrm>
                <a:off x="3594396" y="49286"/>
                <a:ext cx="8307323" cy="4914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en-US" sz="26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+mn-ea"/>
                  </a:rPr>
                  <a:t>主要学术业绩/标志性学术成果</a:t>
                </a:r>
                <a:endParaRPr lang="zh-CN" altLang="en-US" sz="2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endParaRPr>
              </a:p>
            </p:txBody>
          </p:sp>
        </p:grpSp>
      </p:grp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FBE4-8489-4B15-8311-E678FA6E7442}" type="slidenum">
              <a:rPr lang="zh-CN" altLang="en-US" smtClean="0"/>
            </a:fld>
            <a:endParaRPr lang="zh-CN" altLang="en-US" dirty="0"/>
          </a:p>
        </p:txBody>
      </p:sp>
      <p:graphicFrame>
        <p:nvGraphicFramePr>
          <p:cNvPr id="3" name="表格 2"/>
          <p:cNvGraphicFramePr/>
          <p:nvPr>
            <p:custDataLst>
              <p:tags r:id="rId2"/>
            </p:custDataLst>
          </p:nvPr>
        </p:nvGraphicFramePr>
        <p:xfrm>
          <a:off x="639445" y="1188000"/>
          <a:ext cx="11016000" cy="5168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/>
                <a:gridCol w="9432000"/>
              </a:tblGrid>
              <a:tr h="14400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b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  <a:ea typeface="微软雅黑" panose="020B0503020204020204" pitchFamily="34" charset="-122"/>
                        </a:rPr>
                        <a:t>国家级人才业绩分析</a:t>
                      </a:r>
                      <a:endParaRPr lang="zh-CN" altLang="en-US" b="1">
                        <a:solidFill>
                          <a:schemeClr val="bg1"/>
                        </a:solidFill>
                        <a:latin typeface="Arial Narrow" panose="020B0606020202030204" pitchFamily="34" charset="0"/>
                        <a:ea typeface="微软雅黑" panose="020B0503020204020204" pitchFamily="34" charset="-122"/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solidFill>
                      <a:srgbClr val="254061"/>
                    </a:solidFill>
                  </a:tcPr>
                </a:tc>
                <a:tc>
                  <a:txBody>
                    <a:bodyPr/>
                    <a:p>
                      <a:pPr marL="285750" indent="-285750" algn="just" fontAlgn="auto">
                        <a:lnSpc>
                          <a:spcPts val="28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吴英丹，机电工程学院教授，国家级人才，2023年入选人才计划时，共计发表SCI论文13篇，其中一作发表《Science Advances》(IF=13.6)论文1篇，共一排二发表《Science Advances》论文1篇，共一排三发表《Advanced Materials》(IF=29.4)和《Advanced Functional Materials》(IF=19)论文各</a:t>
                      </a:r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1篇</a:t>
                      </a:r>
                      <a:endParaRPr lang="zh-CN" altLang="en-US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  <a:p>
                      <a:pPr marL="285750" indent="-285750" algn="just" fontAlgn="auto">
                        <a:lnSpc>
                          <a:spcPts val="28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8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董悦，机电工程与自动化学院教授，国家级人才，2023年入选人才计划时，共发表一作/共一论文14篇，其中一作发表《Science Advances》论文2篇、《Nature Communications》(IF=14.7)论文1篇，共一排二发表《Advanced Materials》和《Advanced Functional Materials》论文各1篇。发表在《Science Advances 》上关于磁控软体机器人的文章被该期刊主页亮点报道</a:t>
                      </a:r>
                      <a:endParaRPr lang="zh-CN" altLang="en-US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  <a:p>
                      <a:pPr marL="285750" indent="-285750" algn="just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4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注：</a:t>
                      </a:r>
                      <a:r>
                        <a:rPr lang="en-US" altLang="zh-CN" sz="14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1.</a:t>
                      </a:r>
                      <a:r>
                        <a:rPr lang="zh-CN" altLang="en-US" sz="14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申报神舟岗位填此项，申请其他岗位不用填写；</a:t>
                      </a:r>
                      <a:endParaRPr lang="zh-CN" altLang="en-US" sz="140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  <a:p>
                      <a:pPr marL="285750" indent="-285750" algn="just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zh-CN" altLang="en-US" sz="14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 </a:t>
                      </a:r>
                      <a:r>
                        <a:rPr lang="en-US" altLang="zh-CN" sz="14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       2.</a:t>
                      </a:r>
                      <a:r>
                        <a:rPr lang="zh-CN" altLang="en-US" sz="14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  <a:sym typeface="+mn-ea"/>
                        </a:rPr>
                        <a:t>申报神舟学者，选取2-3位国家高层次人才计划入选者获聘时关键业绩情况；申报神舟青年学者，选取2-3位国家青年人才计划入选者获聘时关键业绩情况</a:t>
                      </a:r>
                      <a:endParaRPr lang="zh-CN" altLang="en-US" sz="1400" b="1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anchor="ctr" anchorCtr="0">
                    <a:lnL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fa870707-b712-422f-9e88-1aa212f9ffdb}"/>
  <p:tag name="TABLE_ENDDRAG_ORIGIN_RECT" val="634*280"/>
  <p:tag name="TABLE_ENDDRAG_RECT" val="170*213*634*280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UNIT_TABLE_BEAUTIFY" val="smartTable{dd95f559-e897-4a7a-8455-c207c140a1f3}"/>
</p:tagLst>
</file>

<file path=ppt/tags/tag4.xml><?xml version="1.0" encoding="utf-8"?>
<p:tagLst xmlns:p="http://schemas.openxmlformats.org/presentationml/2006/main">
  <p:tag name="KSO_WM_UNIT_TABLE_BEAUTIFY" val="smartTable{bccccf58-ec8a-4108-9aa3-6fd69808685a}"/>
</p:tagLst>
</file>

<file path=ppt/tags/tag5.xml><?xml version="1.0" encoding="utf-8"?>
<p:tagLst xmlns:p="http://schemas.openxmlformats.org/presentationml/2006/main">
  <p:tag name="KSO_WM_UNIT_TABLE_BEAUTIFY" val="smartTable{07f61626-2b76-4f4d-9949-6c558b4e3aea}"/>
</p:tagLst>
</file>

<file path=ppt/tags/tag6.xml><?xml version="1.0" encoding="utf-8"?>
<p:tagLst xmlns:p="http://schemas.openxmlformats.org/presentationml/2006/main">
  <p:tag name="KSO_WM_UNIT_TABLE_BEAUTIFY" val="smartTable{99d7ae01-dbee-4e87-856f-e9205d7c71b8}"/>
  <p:tag name="TABLE_ENDDRAG_ORIGIN_RECT" val="856*325"/>
  <p:tag name="TABLE_ENDDRAG_RECT" val="50*85*856*325"/>
</p:tagLst>
</file>

<file path=ppt/tags/tag7.xml><?xml version="1.0" encoding="utf-8"?>
<p:tagLst xmlns:p="http://schemas.openxmlformats.org/presentationml/2006/main">
  <p:tag name="KSO_WM_UNIT_TABLE_BEAUTIFY" val="smartTable{eb7f5f57-507d-4269-a911-a5a0fc7b179c}"/>
</p:tagLst>
</file>

<file path=ppt/tags/tag8.xml><?xml version="1.0" encoding="utf-8"?>
<p:tagLst xmlns:p="http://schemas.openxmlformats.org/presentationml/2006/main">
  <p:tag name="MH_CONTENTSID" val="257"/>
  <p:tag name="MH_SECTIONID" val="2173,2174,"/>
  <p:tag name="COMMONDATA" val="eyJoZGlkIjoiZmJjOGZhY2U0ODE5NTljYzlkM2I3ZmNhYmY2OGViYWYifQ=="/>
  <p:tag name="KSO_WPP_MARK_KEY" val="70e17149-7b63-4a13-9197-02b0f1afe839"/>
  <p:tag name="commondata" val="eyJoZGlkIjoiZmRmNGQ4M2YyNTlhMDRiMDc3ZmMzZjY1MjkwMDJiMzg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1628</Words>
  <Application>WPS 演示</Application>
  <PresentationFormat>宽屏</PresentationFormat>
  <Paragraphs>186</Paragraphs>
  <Slides>4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4" baseType="lpstr">
      <vt:lpstr>Arial</vt:lpstr>
      <vt:lpstr>宋体</vt:lpstr>
      <vt:lpstr>Wingdings</vt:lpstr>
      <vt:lpstr>微软雅黑</vt:lpstr>
      <vt:lpstr>Arial Narrow</vt:lpstr>
      <vt:lpstr>Times New Roman</vt:lpstr>
      <vt:lpstr>等线</vt:lpstr>
      <vt:lpstr>Arial Unicode MS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 xianyang</dc:creator>
  <cp:lastModifiedBy>史红杰</cp:lastModifiedBy>
  <cp:revision>1273</cp:revision>
  <dcterms:created xsi:type="dcterms:W3CDTF">2021-11-08T02:20:00Z</dcterms:created>
  <dcterms:modified xsi:type="dcterms:W3CDTF">2024-09-11T06:41:27Z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2052-12.1.0.17857</vt:lpwstr>
  </property>
  <property fmtid="{D5CDD505-2E9C-101B-9397-08002B2CF9AE}" pid="3" name="ICV">
    <vt:lpwstr>2D5F352BEF994FF39D533B491A918615</vt:lpwstr>
  </property>
</Properties>
</file>